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B3790A-FAC0-466F-8F9E-81DC4C12EE5C}" v="1" dt="2023-02-16T10:25:35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3132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5A819-F48C-46C9-A95B-0BA535E67282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C9ADE-6EB5-497A-B4B5-8E1F70DE4B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65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9913" y="9365193"/>
            <a:ext cx="2314575" cy="527403"/>
          </a:xfrm>
        </p:spPr>
        <p:txBody>
          <a:bodyPr/>
          <a:lstStyle/>
          <a:p>
            <a:r>
              <a:rPr lang="en-US"/>
              <a:t>54 Quadratic Simultaneous Equations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557463" y="9365194"/>
            <a:ext cx="1543050" cy="527403"/>
          </a:xfrm>
        </p:spPr>
        <p:txBody>
          <a:bodyPr/>
          <a:lstStyle/>
          <a:p>
            <a:pPr algn="ctr"/>
            <a:r>
              <a:rPr lang="en-US"/>
              <a:t> Page </a:t>
            </a:r>
            <a:fld id="{48F63A3B-78C7-47BE-AE5E-E10140E04643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5947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54 Quadratic Simultaneous Equations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66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0" y="0"/>
            <a:ext cx="1764947" cy="84589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8458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GB" sz="1500" dirty="0">
                <a:solidFill>
                  <a:schemeClr val="tx1"/>
                </a:solidFill>
              </a:rPr>
              <a:t>Sketch the following two graphs and write down their points of intersection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78C062-BFCD-4DC1-7014-B457598079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014" y="3227790"/>
            <a:ext cx="3123790" cy="624758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2009FB-F0B8-06AE-EFE0-E9A007C9FBF3}"/>
                  </a:ext>
                </a:extLst>
              </p:cNvPr>
              <p:cNvSpPr txBox="1"/>
              <p:nvPr/>
            </p:nvSpPr>
            <p:spPr>
              <a:xfrm>
                <a:off x="-482600" y="921202"/>
                <a:ext cx="34290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A2009FB-F0B8-06AE-EFE0-E9A007C9F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82600" y="921202"/>
                <a:ext cx="3429000" cy="338554"/>
              </a:xfrm>
              <a:prstGeom prst="rect">
                <a:avLst/>
              </a:prstGeom>
              <a:blipFill>
                <a:blip r:embed="rId3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D84C6E54-5EFF-697C-6E9F-A7B3502ECAF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73521" y="1345505"/>
              <a:ext cx="4006392" cy="594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0799">
                      <a:extLst>
                        <a:ext uri="{9D8B030D-6E8A-4147-A177-3AD203B41FA5}">
                          <a16:colId xmlns:a16="http://schemas.microsoft.com/office/drawing/2014/main" val="2353727368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2201872047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1407756340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835527126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1968742223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3380149065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2562486974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3772583038"/>
                        </a:ext>
                      </a:extLst>
                    </a:gridCol>
                  </a:tblGrid>
                  <a:tr h="16210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3160763"/>
                      </a:ext>
                    </a:extLst>
                  </a:tr>
                  <a:tr h="16210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914239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1" name="Table 11">
                <a:extLst>
                  <a:ext uri="{FF2B5EF4-FFF2-40B4-BE49-F238E27FC236}">
                    <a16:creationId xmlns:a16="http://schemas.microsoft.com/office/drawing/2014/main" id="{D84C6E54-5EFF-697C-6E9F-A7B3502ECAF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73521" y="1345505"/>
              <a:ext cx="4006392" cy="594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0799">
                      <a:extLst>
                        <a:ext uri="{9D8B030D-6E8A-4147-A177-3AD203B41FA5}">
                          <a16:colId xmlns:a16="http://schemas.microsoft.com/office/drawing/2014/main" val="2353727368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2201872047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1407756340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835527126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1968742223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3380149065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2562486974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3772583038"/>
                        </a:ext>
                      </a:extLst>
                    </a:gridCol>
                  </a:tblGrid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20" t="-2000" r="-704878" b="-10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2000" r="-596386" b="-10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2439" t="-2000" r="-503659" b="-10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2439" t="-2000" r="-403659" b="-10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02439" t="-2000" r="-303659" b="-10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496386" t="-2000" r="-200000" b="-10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603659" t="-2000" r="-102439" b="-10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03659" t="-2000" r="-2439" b="-10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3160763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20" t="-104082" r="-704878" b="-40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914239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34D1045-082F-0305-9CFB-6DD3B898F32C}"/>
                  </a:ext>
                </a:extLst>
              </p:cNvPr>
              <p:cNvSpPr txBox="1"/>
              <p:nvPr/>
            </p:nvSpPr>
            <p:spPr>
              <a:xfrm>
                <a:off x="-723900" y="2020126"/>
                <a:ext cx="3670300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x-IV_mathan" sz="160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x-IV_mathan" sz="1600">
                          <a:latin typeface="Cambria Math" panose="02040503050406030204" pitchFamily="18" charset="0"/>
                        </a:rPr>
                        <m:t>=−3</m:t>
                      </m:r>
                      <m:r>
                        <a:rPr lang="x-IV_mathan" sz="160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x-IV_mathan" sz="160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x-IV_mathan" sz="16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34D1045-082F-0305-9CFB-6DD3B898F3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23900" y="2020126"/>
                <a:ext cx="3670300" cy="338554"/>
              </a:xfrm>
              <a:prstGeom prst="rect">
                <a:avLst/>
              </a:prstGeom>
              <a:blipFill>
                <a:blip r:embed="rId5"/>
                <a:stretch>
                  <a:fillRect b="-53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4" name="Table 11">
                <a:extLst>
                  <a:ext uri="{FF2B5EF4-FFF2-40B4-BE49-F238E27FC236}">
                    <a16:creationId xmlns:a16="http://schemas.microsoft.com/office/drawing/2014/main" id="{BD803898-3793-FA51-F5B1-34C372FC144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86221" y="2496055"/>
              <a:ext cx="4006392" cy="594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0799">
                      <a:extLst>
                        <a:ext uri="{9D8B030D-6E8A-4147-A177-3AD203B41FA5}">
                          <a16:colId xmlns:a16="http://schemas.microsoft.com/office/drawing/2014/main" val="2353727368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2201872047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1407756340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835527126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1968742223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3380149065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2562486974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3772583038"/>
                        </a:ext>
                      </a:extLst>
                    </a:gridCol>
                  </a:tblGrid>
                  <a:tr h="16210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83160763"/>
                      </a:ext>
                    </a:extLst>
                  </a:tr>
                  <a:tr h="16210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914239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4" name="Table 11">
                <a:extLst>
                  <a:ext uri="{FF2B5EF4-FFF2-40B4-BE49-F238E27FC236}">
                    <a16:creationId xmlns:a16="http://schemas.microsoft.com/office/drawing/2014/main" id="{BD803898-3793-FA51-F5B1-34C372FC144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86221" y="2496055"/>
              <a:ext cx="4006392" cy="594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500799">
                      <a:extLst>
                        <a:ext uri="{9D8B030D-6E8A-4147-A177-3AD203B41FA5}">
                          <a16:colId xmlns:a16="http://schemas.microsoft.com/office/drawing/2014/main" val="2353727368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2201872047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1407756340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835527126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1968742223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3380149065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2562486974"/>
                        </a:ext>
                      </a:extLst>
                    </a:gridCol>
                    <a:gridCol w="500799">
                      <a:extLst>
                        <a:ext uri="{9D8B030D-6E8A-4147-A177-3AD203B41FA5}">
                          <a16:colId xmlns:a16="http://schemas.microsoft.com/office/drawing/2014/main" val="3772583038"/>
                        </a:ext>
                      </a:extLst>
                    </a:gridCol>
                  </a:tblGrid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220" t="-2041" r="-704878" b="-10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00000" t="-2041" r="-596386" b="-10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2439" t="-2041" r="-503659" b="-10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302439" t="-2041" r="-403659" b="-10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02439" t="-2041" r="-303659" b="-10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96386" t="-2041" r="-200000" b="-10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03659" t="-2041" r="-102439" b="-10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703659" t="-2041" r="-2439" b="-1061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83160763"/>
                      </a:ext>
                    </a:extLst>
                  </a:tr>
                  <a:tr h="2971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220" t="-102041" r="-704878" b="-61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8914239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6877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2908301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WORKED EXAMPLE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2908300" y="5008"/>
            <a:ext cx="3949700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Solving algebraically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B0ADAD6F-7F1E-F0B8-8697-75CE0E5A1EB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7499" y="558198"/>
              <a:ext cx="6223001" cy="787819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33160">
                      <a:extLst>
                        <a:ext uri="{9D8B030D-6E8A-4147-A177-3AD203B41FA5}">
                          <a16:colId xmlns:a16="http://schemas.microsoft.com/office/drawing/2014/main" val="3451503727"/>
                        </a:ext>
                      </a:extLst>
                    </a:gridCol>
                    <a:gridCol w="5346700">
                      <a:extLst>
                        <a:ext uri="{9D8B030D-6E8A-4147-A177-3AD203B41FA5}">
                          <a16:colId xmlns:a16="http://schemas.microsoft.com/office/drawing/2014/main" val="780544444"/>
                        </a:ext>
                      </a:extLst>
                    </a:gridCol>
                    <a:gridCol w="343141">
                      <a:extLst>
                        <a:ext uri="{9D8B030D-6E8A-4147-A177-3AD203B41FA5}">
                          <a16:colId xmlns:a16="http://schemas.microsoft.com/office/drawing/2014/main" val="2010391655"/>
                        </a:ext>
                      </a:extLst>
                    </a:gridCol>
                  </a:tblGrid>
                  <a:tr h="311775">
                    <a:tc gridSpan="3">
                      <a:txBody>
                        <a:bodyPr/>
                        <a:lstStyle/>
                        <a:p>
                          <a:r>
                            <a:rPr lang="en-GB" sz="1200" kern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Ceira</a:t>
                          </a:r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 has answered started this question </a:t>
                          </a:r>
                          <a:r>
                            <a:rPr lang="en-GB" sz="1200" b="1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correctly</a:t>
                          </a:r>
                          <a:endParaRPr lang="en-GB" sz="1200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997417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endParaRPr lang="en-GB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Solve these equations simultaneously</a:t>
                          </a: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x-IV_mathan" sz="120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x-IV_mathan" sz="120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x-IV_mathan" sz="12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x-IV_mathan" sz="12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x-IV_mathan" sz="12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+10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en-GB" sz="1200" b="0" i="1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1200" b="0" i="1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=−3</m:t>
                                </m:r>
                                <m:r>
                                  <a:rPr lang="en-GB" sz="1200" b="0" i="1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1200" b="0" i="1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</m:oMathPara>
                          </a14:m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8343728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/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38557"/>
                      </a:ext>
                    </a:extLst>
                  </a:tr>
                  <a:tr h="1930477">
                    <a:tc>
                      <a:txBody>
                        <a:bodyPr/>
                        <a:lstStyle/>
                        <a:p>
                          <a:pPr algn="r"/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994746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u="sng" dirty="0"/>
                            <a:t>Study the solution carefully and answer these questions</a:t>
                          </a:r>
                        </a:p>
                        <a:p>
                          <a:pPr algn="l"/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0160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(1)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err="1"/>
                            <a:t>Ceira</a:t>
                          </a:r>
                          <a:r>
                            <a:rPr lang="en-GB" sz="1200" dirty="0"/>
                            <a:t> plans to solve the equation by factorising or using the quadratic formula,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explain why she cannot stop at</a:t>
                          </a:r>
                          <a:r>
                            <a:rPr lang="en-GB" sz="1200" b="1" dirty="0"/>
                            <a:t> line 3</a:t>
                          </a:r>
                          <a:r>
                            <a:rPr lang="en-GB" sz="1200" dirty="0"/>
                            <a:t>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3818068"/>
                      </a:ext>
                    </a:extLst>
                  </a:tr>
                  <a:tr h="990600">
                    <a:tc>
                      <a:txBody>
                        <a:bodyPr/>
                        <a:lstStyle/>
                        <a:p>
                          <a:pPr algn="r"/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072508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(2)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/>
                            <a:t>If the question was:</a:t>
                          </a:r>
                          <a:br>
                            <a:rPr lang="en-GB" sz="1200" dirty="0"/>
                          </a:br>
                          <a:r>
                            <a:rPr lang="en-GB" sz="1200" b="1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Solve these equations simultaneously</a:t>
                          </a:r>
                        </a:p>
                        <a:p>
                          <a:endParaRPr lang="en-GB" sz="1200" b="1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eqArr>
                                  <m:eqArrPr>
                                    <m:ctrlP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&amp;=</m:t>
                                    </m:r>
                                    <m:sSup>
                                      <m:sSupPr>
                                        <m:ctrlPr>
                                          <a:rPr lang="en-GB" sz="1200" b="1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1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𝒙</m:t>
                                        </m:r>
                                      </m:e>
                                      <m:sup>
                                        <m:r>
                                          <a:rPr lang="en-GB" sz="1200" b="1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𝟐</m:t>
                                        </m:r>
                                      </m:sup>
                                    </m:sSup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𝟏𝟎</m:t>
                                    </m:r>
                                  </m:e>
                                  <m:e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𝟑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𝒙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&amp;=</m:t>
                                    </m:r>
                                    <m:r>
                                      <a:rPr lang="en-GB" sz="1200" b="1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𝟒</m:t>
                                    </m:r>
                                  </m:e>
                                </m:eqArr>
                              </m:oMath>
                            </m:oMathPara>
                          </a14:m>
                          <a:endParaRPr lang="en-GB" sz="1200" b="1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What would your first line of working be?</a:t>
                          </a:r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6310172"/>
                      </a:ext>
                    </a:extLst>
                  </a:tr>
                  <a:tr h="892492">
                    <a:tc>
                      <a:txBody>
                        <a:bodyPr/>
                        <a:lstStyle/>
                        <a:p>
                          <a:pPr algn="r"/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4488607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3">
                <a:extLst>
                  <a:ext uri="{FF2B5EF4-FFF2-40B4-BE49-F238E27FC236}">
                    <a16:creationId xmlns:a16="http://schemas.microsoft.com/office/drawing/2014/main" id="{B0ADAD6F-7F1E-F0B8-8697-75CE0E5A1EBC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17499" y="558198"/>
              <a:ext cx="6223001" cy="787819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33160">
                      <a:extLst>
                        <a:ext uri="{9D8B030D-6E8A-4147-A177-3AD203B41FA5}">
                          <a16:colId xmlns:a16="http://schemas.microsoft.com/office/drawing/2014/main" val="3451503727"/>
                        </a:ext>
                      </a:extLst>
                    </a:gridCol>
                    <a:gridCol w="5346700">
                      <a:extLst>
                        <a:ext uri="{9D8B030D-6E8A-4147-A177-3AD203B41FA5}">
                          <a16:colId xmlns:a16="http://schemas.microsoft.com/office/drawing/2014/main" val="780544444"/>
                        </a:ext>
                      </a:extLst>
                    </a:gridCol>
                    <a:gridCol w="343141">
                      <a:extLst>
                        <a:ext uri="{9D8B030D-6E8A-4147-A177-3AD203B41FA5}">
                          <a16:colId xmlns:a16="http://schemas.microsoft.com/office/drawing/2014/main" val="2010391655"/>
                        </a:ext>
                      </a:extLst>
                    </a:gridCol>
                  </a:tblGrid>
                  <a:tr h="311775">
                    <a:tc gridSpan="3">
                      <a:txBody>
                        <a:bodyPr/>
                        <a:lstStyle/>
                        <a:p>
                          <a:r>
                            <a:rPr lang="en-GB" sz="1200" kern="1200" dirty="0" err="1">
                              <a:solidFill>
                                <a:schemeClr val="tx1"/>
                              </a:solidFill>
                              <a:effectLst/>
                            </a:rPr>
                            <a:t>Ceira</a:t>
                          </a:r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 has answered started this question </a:t>
                          </a:r>
                          <a:r>
                            <a:rPr lang="en-GB" sz="1200" b="1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correctly</a:t>
                          </a:r>
                          <a:endParaRPr lang="en-GB" sz="1200" b="1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9974171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pPr algn="r"/>
                          <a:endParaRPr lang="en-GB" sz="12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909" t="-26154" r="-6378" b="-536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8343728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pPr algn="r"/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738557"/>
                      </a:ext>
                    </a:extLst>
                  </a:tr>
                  <a:tr h="1930477">
                    <a:tc>
                      <a:txBody>
                        <a:bodyPr/>
                        <a:lstStyle/>
                        <a:p>
                          <a:pPr algn="r"/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2994746"/>
                      </a:ext>
                    </a:extLst>
                  </a:tr>
                  <a:tr h="457200">
                    <a:tc gridSpan="2"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200" u="sng" dirty="0"/>
                            <a:t>Study the solution carefully and answer these questions</a:t>
                          </a:r>
                        </a:p>
                        <a:p>
                          <a:pPr algn="l"/>
                          <a:endParaRPr lang="en-GB" sz="12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42016049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(1)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 err="1"/>
                            <a:t>Ceira</a:t>
                          </a:r>
                          <a:r>
                            <a:rPr lang="en-GB" sz="1200" dirty="0"/>
                            <a:t> plans to solve the equation by factorising or using the quadratic formula,</a:t>
                          </a:r>
                          <a:br>
                            <a:rPr lang="en-GB" sz="1200" dirty="0"/>
                          </a:br>
                          <a:r>
                            <a:rPr lang="en-GB" sz="1200" dirty="0"/>
                            <a:t>explain why she cannot stop at</a:t>
                          </a:r>
                          <a:r>
                            <a:rPr lang="en-GB" sz="1200" b="1" dirty="0"/>
                            <a:t> line 3</a:t>
                          </a:r>
                          <a:r>
                            <a:rPr lang="en-GB" sz="1200" dirty="0"/>
                            <a:t>.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23818068"/>
                      </a:ext>
                    </a:extLst>
                  </a:tr>
                  <a:tr h="990600">
                    <a:tc>
                      <a:txBody>
                        <a:bodyPr/>
                        <a:lstStyle/>
                        <a:p>
                          <a:pPr algn="r"/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00725080"/>
                      </a:ext>
                    </a:extLst>
                  </a:tr>
                  <a:tr h="137541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(2)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9909" t="-407522" r="-6378" b="-646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66310172"/>
                      </a:ext>
                    </a:extLst>
                  </a:tr>
                  <a:tr h="892492">
                    <a:tc>
                      <a:txBody>
                        <a:bodyPr/>
                        <a:lstStyle/>
                        <a:p>
                          <a:pPr algn="r"/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244886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9208B98-2A94-3294-D585-A06076EE588A}"/>
              </a:ext>
            </a:extLst>
          </p:cNvPr>
          <p:cNvSpPr/>
          <p:nvPr/>
        </p:nvSpPr>
        <p:spPr>
          <a:xfrm>
            <a:off x="317500" y="867724"/>
            <a:ext cx="6223000" cy="3272030"/>
          </a:xfrm>
          <a:prstGeom prst="roundRect">
            <a:avLst>
              <a:gd name="adj" fmla="val 4434"/>
            </a:avLst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462A62B-90B8-018A-D61B-AC53B9ADE293}"/>
              </a:ext>
            </a:extLst>
          </p:cNvPr>
          <p:cNvSpPr/>
          <p:nvPr/>
        </p:nvSpPr>
        <p:spPr>
          <a:xfrm>
            <a:off x="314953" y="4642469"/>
            <a:ext cx="6223000" cy="4319138"/>
          </a:xfrm>
          <a:prstGeom prst="roundRect">
            <a:avLst>
              <a:gd name="adj" fmla="val 1919"/>
            </a:avLst>
          </a:prstGeom>
          <a:noFill/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" name="Graphic 9" descr="Checkmark with solid fill">
            <a:extLst>
              <a:ext uri="{FF2B5EF4-FFF2-40B4-BE49-F238E27FC236}">
                <a16:creationId xmlns:a16="http://schemas.microsoft.com/office/drawing/2014/main" id="{EC2E49A8-33F0-0CC0-69E7-3533B0DB83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42623" y="558198"/>
            <a:ext cx="716953" cy="716953"/>
          </a:xfrm>
          <a:prstGeom prst="rect">
            <a:avLst/>
          </a:prstGeom>
        </p:spPr>
      </p:pic>
      <p:pic>
        <p:nvPicPr>
          <p:cNvPr id="11" name="Graphic 10" descr="Pencil with solid fill">
            <a:extLst>
              <a:ext uri="{FF2B5EF4-FFF2-40B4-BE49-F238E27FC236}">
                <a16:creationId xmlns:a16="http://schemas.microsoft.com/office/drawing/2014/main" id="{360583C3-A725-3DB4-E0A5-D7C3DC2C55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141046" y="4304831"/>
            <a:ext cx="716953" cy="716953"/>
          </a:xfrm>
          <a:prstGeom prst="rect">
            <a:avLst/>
          </a:prstGeom>
        </p:spPr>
      </p:pic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7CADD490-CA48-24F2-C221-E4DC8A9FB7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17" y="2200488"/>
            <a:ext cx="3882353" cy="1580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7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Solving simultaneous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3700" y="846138"/>
              <a:ext cx="6225300" cy="833596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3359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(1)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Solve these equations simultaneously</a:t>
                          </a: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x-IV_mathan" sz="120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x-IV_mathan" sz="1200" kern="1200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x-IV_mathan" sz="1200" i="1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x-IV_mathan" sz="12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x-IV_mathan" sz="1200" kern="12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+10</m:t>
                                </m:r>
                              </m:oMath>
                              <m:oMath xmlns:m="http://schemas.openxmlformats.org/officeDocument/2006/math"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=−3</m:t>
                                </m:r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x-IV_mathan" sz="1200" kern="12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+4</m:t>
                                </m:r>
                              </m:oMath>
                            </m:oMathPara>
                          </a14:m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3700" y="846138"/>
              <a:ext cx="6225300" cy="833596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335962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(1)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897" t="-73" r="-209" b="-1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0F6B1282-22D9-91B9-7391-A73EFED55F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25"/>
          <a:stretch/>
        </p:blipFill>
        <p:spPr>
          <a:xfrm>
            <a:off x="1062509" y="1974852"/>
            <a:ext cx="2689717" cy="12763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2FEAD8E-DE03-99E7-D38F-D00F0D4E5706}"/>
              </a:ext>
            </a:extLst>
          </p:cNvPr>
          <p:cNvSpPr txBox="1"/>
          <p:nvPr/>
        </p:nvSpPr>
        <p:spPr>
          <a:xfrm>
            <a:off x="115534" y="420906"/>
            <a:ext cx="2710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Complete these questions</a:t>
            </a:r>
          </a:p>
        </p:txBody>
      </p:sp>
    </p:spTree>
    <p:extLst>
      <p:ext uri="{BB962C8B-B14F-4D97-AF65-F5344CB8AC3E}">
        <p14:creationId xmlns:p14="http://schemas.microsoft.com/office/powerpoint/2010/main" val="3530865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Solving simultaneous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(2)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Solve these equations simultaneously</a:t>
                          </a: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eqArr>
                                  <m:eqArrPr>
                                    <m:ctrlP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&amp;=</m:t>
                                    </m:r>
                                    <m:sSup>
                                      <m:sSupPr>
                                        <m:ctrlP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+2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−7</m:t>
                                    </m:r>
                                  </m:e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+1&amp;=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eqArr>
                              </m:oMath>
                            </m:oMathPara>
                          </a14:m>
                          <a:endParaRPr lang="en-GB" sz="1200" b="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(2)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897" t="-71" r="-209" b="-1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9" descr="Arrow&#10;&#10;Description automatically generated">
            <a:extLst>
              <a:ext uri="{FF2B5EF4-FFF2-40B4-BE49-F238E27FC236}">
                <a16:creationId xmlns:a16="http://schemas.microsoft.com/office/drawing/2014/main" id="{A8FAB1A7-1E08-A3D8-EAC6-16E2E259C3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563" y="1532670"/>
            <a:ext cx="1773237" cy="676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26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Solving simultaneous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(3)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Solve these equations simultaneously</a:t>
                          </a: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eqArr>
                                  <m:eqArrPr>
                                    <m:ctrlP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&amp;=</m:t>
                                    </m:r>
                                    <m:sSup>
                                      <m:sSupPr>
                                        <m:ctrlP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+2</m:t>
                                    </m:r>
                                  </m:e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&amp;=1</m:t>
                                    </m:r>
                                  </m:e>
                                </m:eqArr>
                              </m:oMath>
                            </m:oMathPara>
                          </a14:m>
                          <a:endParaRPr lang="en-GB" sz="1200" b="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(3)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897" t="-71" r="-209" b="-1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21176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Solving simultaneous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1601900"/>
                  </p:ext>
                </p:extLst>
              </p:nvPr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Solve these equations simultaneously</a:t>
                          </a: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eqArr>
                                  <m:eqArrPr>
                                    <m:ctrlP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=5</m:t>
                                    </m:r>
                                  </m:e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=6</m:t>
                                    </m:r>
                                  </m:e>
                                </m:eqArr>
                              </m:oMath>
                            </m:oMathPara>
                          </a14:m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31601900"/>
                  </p:ext>
                </p:extLst>
              </p:nvPr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(4)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897" t="-71" r="-209" b="-1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9" name="Picture 8" descr="Text, letter&#10;&#10;Description automatically generated">
            <a:extLst>
              <a:ext uri="{FF2B5EF4-FFF2-40B4-BE49-F238E27FC236}">
                <a16:creationId xmlns:a16="http://schemas.microsoft.com/office/drawing/2014/main" id="{4CA3123A-C3CC-F84F-C952-4A17238830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934" y="1628227"/>
            <a:ext cx="1479529" cy="1746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87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Solving simultaneous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4328409"/>
                  </p:ext>
                </p:extLst>
              </p:nvPr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(5)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Solve these equations simultaneously</a:t>
                          </a: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eqArr>
                                  <m:eqArrPr>
                                    <m:ctrlP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=4</m:t>
                                    </m:r>
                                  </m:e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=−4</m:t>
                                    </m:r>
                                  </m:e>
                                </m:eqArr>
                              </m:oMath>
                            </m:oMathPara>
                          </a14:m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4328409"/>
                  </p:ext>
                </p:extLst>
              </p:nvPr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(5)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897" t="-71" r="-209" b="-1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14166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Solving simultaneous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9011340"/>
                  </p:ext>
                </p:extLst>
              </p:nvPr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(6)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Solve these equations simultaneously</a:t>
                          </a: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eqArr>
                                  <m:eqArrPr>
                                    <m:ctrlP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+2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=2</m:t>
                                    </m:r>
                                  </m:e>
                                  <m:e>
                                    <m:sSup>
                                      <m:sSupPr>
                                        <m:ctrlP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=1</m:t>
                                    </m:r>
                                  </m:e>
                                </m:eqArr>
                              </m:oMath>
                            </m:oMathPara>
                          </a14:m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29011340"/>
                  </p:ext>
                </p:extLst>
              </p:nvPr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(6)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897" t="-71" r="-209" b="-1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1" name="Picture 10" descr="Diagram&#10;&#10;Description automatically generated">
            <a:extLst>
              <a:ext uri="{FF2B5EF4-FFF2-40B4-BE49-F238E27FC236}">
                <a16:creationId xmlns:a16="http://schemas.microsoft.com/office/drawing/2014/main" id="{514F8241-61A9-4270-8E64-B695B534B8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36" y="1702381"/>
            <a:ext cx="2465214" cy="361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27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-1" y="5009"/>
            <a:ext cx="1764947" cy="36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312" dirty="0"/>
              <a:t>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2C65F8-FE51-9227-C700-972AA96AC77E}"/>
              </a:ext>
            </a:extLst>
          </p:cNvPr>
          <p:cNvSpPr/>
          <p:nvPr/>
        </p:nvSpPr>
        <p:spPr>
          <a:xfrm>
            <a:off x="1764947" y="5008"/>
            <a:ext cx="5093053" cy="36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500" dirty="0">
                <a:solidFill>
                  <a:schemeClr val="tx1"/>
                </a:solidFill>
              </a:rPr>
              <a:t>Solving simultaneous equations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8796DD-AC4D-FD03-DE9F-EC32418A8F56}"/>
              </a:ext>
            </a:extLst>
          </p:cNvPr>
          <p:cNvSpPr txBox="1"/>
          <p:nvPr/>
        </p:nvSpPr>
        <p:spPr>
          <a:xfrm>
            <a:off x="4832804" y="66210"/>
            <a:ext cx="1892154" cy="259943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089" dirty="0"/>
              <a:t>Date: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3604531"/>
                  </p:ext>
                </p:extLst>
              </p:nvPr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(7)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kern="1200" dirty="0">
                              <a:solidFill>
                                <a:schemeClr val="tx1"/>
                              </a:solidFill>
                              <a:effectLst/>
                            </a:rPr>
                            <a:t>Solve these equations simultaneously</a:t>
                          </a: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eqArr>
                                  <m:eqArrPr>
                                    <m:ctrlP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=3</m:t>
                                    </m:r>
                                  </m:e>
                                  <m:e>
                                    <m:sSup>
                                      <m:sSupPr>
                                        <m:ctrlP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  <m:sSup>
                                      <m:sSupPr>
                                        <m:ctrlP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𝑦</m:t>
                                        </m:r>
                                      </m:e>
                                      <m:sup>
                                        <m:r>
                                          <a:rPr lang="en-GB" sz="1200" b="0" i="1" kern="1200" smtClean="0">
                                            <a:solidFill>
                                              <a:schemeClr val="tx1"/>
                                            </a:solidFill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&amp;</m:t>
                                    </m:r>
                                    <m:r>
                                      <a:rPr lang="en-GB" sz="1200" b="0" i="1" kern="1200" smtClean="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=4</m:t>
                                    </m:r>
                                  </m:e>
                                </m:eqArr>
                              </m:oMath>
                            </m:oMathPara>
                          </a14:m>
                          <a:endParaRPr lang="en-GB" sz="1200" b="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pPr/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x-IV_mathan" sz="1200" kern="1200" dirty="0">
                            <a:solidFill>
                              <a:schemeClr val="tx1"/>
                            </a:solidFill>
                            <a:effectLst/>
                          </a:endParaRPr>
                        </a:p>
                        <a:p>
                          <a:endParaRPr lang="en-GB" sz="1200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>
                <a:extLst>
                  <a:ext uri="{FF2B5EF4-FFF2-40B4-BE49-F238E27FC236}">
                    <a16:creationId xmlns:a16="http://schemas.microsoft.com/office/drawing/2014/main" id="{EB493FE6-171F-5601-F44F-38FB715FE9A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3604531"/>
                  </p:ext>
                </p:extLst>
              </p:nvPr>
            </p:nvGraphicFramePr>
            <p:xfrm>
              <a:off x="393700" y="584200"/>
              <a:ext cx="6225300" cy="85979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96000">
                      <a:extLst>
                        <a:ext uri="{9D8B030D-6E8A-4147-A177-3AD203B41FA5}">
                          <a16:colId xmlns:a16="http://schemas.microsoft.com/office/drawing/2014/main" val="862238933"/>
                        </a:ext>
                      </a:extLst>
                    </a:gridCol>
                    <a:gridCol w="5829300">
                      <a:extLst>
                        <a:ext uri="{9D8B030D-6E8A-4147-A177-3AD203B41FA5}">
                          <a16:colId xmlns:a16="http://schemas.microsoft.com/office/drawing/2014/main" val="640782536"/>
                        </a:ext>
                      </a:extLst>
                    </a:gridCol>
                  </a:tblGrid>
                  <a:tr h="85979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200" dirty="0"/>
                            <a:t>(7)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897" t="-71" r="-209" b="-1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296551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78000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</TotalTime>
  <Words>263</Words>
  <Application>Microsoft Office PowerPoint</Application>
  <PresentationFormat>A4 Paper (210x297 mm)</PresentationFormat>
  <Paragraphs>155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Quadratic Simultaneous</dc:title>
  <dc:creator>Karen Hancock</dc:creator>
  <cp:lastModifiedBy>Karen Hancock</cp:lastModifiedBy>
  <cp:revision>1</cp:revision>
  <dcterms:created xsi:type="dcterms:W3CDTF">2023-02-16T10:19:00Z</dcterms:created>
  <dcterms:modified xsi:type="dcterms:W3CDTF">2023-02-16T10:25:48Z</dcterms:modified>
</cp:coreProperties>
</file>