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8" r:id="rId3"/>
    <p:sldId id="259" r:id="rId4"/>
    <p:sldId id="260" r:id="rId5"/>
    <p:sldId id="261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11075-AD1B-4851-B091-E11F48769EB0}" v="1" dt="2022-06-12T17:04:13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2B4-EF9F-4A03-99B9-AF1BD0EC46CD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1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E0E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3A2D9-2C19-4F29-AC33-5C02BA2EE338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g-web.completemaths.com/files/c3a4e1d2-0dad-4a62-8775-65cbe3b22b45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g-web.completemaths.com/files/c3a4e1d2-0dad-4a62-8775-65cbe3b22b45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0" y="-1"/>
            <a:ext cx="2652447" cy="3267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WORKED EXAMPLE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81970D-4123-2B62-5C54-AA34A146DCBB}"/>
              </a:ext>
            </a:extLst>
          </p:cNvPr>
          <p:cNvSpPr/>
          <p:nvPr/>
        </p:nvSpPr>
        <p:spPr>
          <a:xfrm>
            <a:off x="2652448" y="0"/>
            <a:ext cx="7253552" cy="3269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tx1"/>
                </a:solidFill>
              </a:rPr>
              <a:t>SET UP AND SOLVE QUADRATICS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8086" y="592163"/>
              <a:ext cx="8921170" cy="510033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4356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477559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508670">
                      <a:extLst>
                        <a:ext uri="{9D8B030D-6E8A-4147-A177-3AD203B41FA5}">
                          <a16:colId xmlns:a16="http://schemas.microsoft.com/office/drawing/2014/main" val="744077497"/>
                        </a:ext>
                      </a:extLst>
                    </a:gridCol>
                    <a:gridCol w="481182">
                      <a:extLst>
                        <a:ext uri="{9D8B030D-6E8A-4147-A177-3AD203B41FA5}">
                          <a16:colId xmlns:a16="http://schemas.microsoft.com/office/drawing/2014/main" val="1587404814"/>
                        </a:ext>
                      </a:extLst>
                    </a:gridCol>
                    <a:gridCol w="3979403">
                      <a:extLst>
                        <a:ext uri="{9D8B030D-6E8A-4147-A177-3AD203B41FA5}">
                          <a16:colId xmlns:a16="http://schemas.microsoft.com/office/drawing/2014/main" val="3399802901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r>
                            <a:rPr lang="en-GB" sz="1100" dirty="0"/>
                            <a:t>Mitchell has started this question </a:t>
                          </a:r>
                          <a:r>
                            <a:rPr lang="en-GB" sz="1100" b="1" dirty="0"/>
                            <a:t>correctly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u="sng" dirty="0"/>
                            <a:t>Study the solution carefully and answer these questions.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15083862"/>
                      </a:ext>
                    </a:extLst>
                  </a:tr>
                  <a:tr h="41493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right angled triangle has the dimensions shown in the diagram.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(1)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How has Mitchell used the fact that it is a right angled triangle in his solution?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(2)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GB" sz="1100" dirty="0"/>
                            <a:t>Show how Mitchell could have calculated that </a:t>
                          </a:r>
                          <a:br>
                            <a:rPr lang="en-GB" sz="1100" b="0" i="1" dirty="0">
                              <a:latin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1650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Show that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−7=0</m:t>
                              </m:r>
                            </m:oMath>
                          </a14:m>
                          <a:endParaRPr lang="en-GB" sz="1100" dirty="0"/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(3)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Solve the equation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−7=0</m:t>
                              </m:r>
                            </m:oMath>
                          </a14:m>
                          <a:r>
                            <a:rPr lang="en-GB" sz="1100" dirty="0"/>
                            <a:t> by factorising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Solve the quadratic equation and find the length of the longest side of the triangle.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(4)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Find the longest side of the triangle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8086" y="592163"/>
              <a:ext cx="8921170" cy="510033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4356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477559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508670">
                      <a:extLst>
                        <a:ext uri="{9D8B030D-6E8A-4147-A177-3AD203B41FA5}">
                          <a16:colId xmlns:a16="http://schemas.microsoft.com/office/drawing/2014/main" val="744077497"/>
                        </a:ext>
                      </a:extLst>
                    </a:gridCol>
                    <a:gridCol w="481182">
                      <a:extLst>
                        <a:ext uri="{9D8B030D-6E8A-4147-A177-3AD203B41FA5}">
                          <a16:colId xmlns:a16="http://schemas.microsoft.com/office/drawing/2014/main" val="1587404814"/>
                        </a:ext>
                      </a:extLst>
                    </a:gridCol>
                    <a:gridCol w="3979403">
                      <a:extLst>
                        <a:ext uri="{9D8B030D-6E8A-4147-A177-3AD203B41FA5}">
                          <a16:colId xmlns:a16="http://schemas.microsoft.com/office/drawing/2014/main" val="3399802901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r>
                            <a:rPr lang="en-GB" sz="1100" dirty="0"/>
                            <a:t>Mitchell has started this question </a:t>
                          </a:r>
                          <a:r>
                            <a:rPr lang="en-GB" sz="1100" b="1" dirty="0"/>
                            <a:t>correctly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u="sng" dirty="0"/>
                            <a:t>Study the solution carefully and answer these questions.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15083862"/>
                      </a:ext>
                    </a:extLst>
                  </a:tr>
                  <a:tr h="41826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right angled triangle has the dimensions shown in the diagram.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(1)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How has Mitchell used the fact that it is a right angled triangle in his solution?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(2)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4196" t="-342029" b="-7855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1650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660" t="-517391" r="-142732" b="-6101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(3)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4196" t="-776812" b="-350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Solve the quadratic equation and find the length of the longest side of the triangle.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(4)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Find the longest side of the triangle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7AD83FF6-DFF9-667D-1079-8EA4B40CE79B}"/>
              </a:ext>
            </a:extLst>
          </p:cNvPr>
          <p:cNvGrpSpPr/>
          <p:nvPr/>
        </p:nvGrpSpPr>
        <p:grpSpPr>
          <a:xfrm>
            <a:off x="1031859" y="1542843"/>
            <a:ext cx="3213938" cy="996889"/>
            <a:chOff x="1405519" y="2074218"/>
            <a:chExt cx="4386925" cy="136072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C2362A0-7F32-BB29-683D-D813BF15C5F0}"/>
                </a:ext>
              </a:extLst>
            </p:cNvPr>
            <p:cNvGrpSpPr/>
            <p:nvPr/>
          </p:nvGrpSpPr>
          <p:grpSpPr>
            <a:xfrm>
              <a:off x="1405519" y="2074218"/>
              <a:ext cx="2964872" cy="1056909"/>
              <a:chOff x="1405519" y="2074218"/>
              <a:chExt cx="2964872" cy="1056909"/>
            </a:xfrm>
          </p:grpSpPr>
          <p:sp>
            <p:nvSpPr>
              <p:cNvPr id="3" name="Right Triangle 2">
                <a:extLst>
                  <a:ext uri="{FF2B5EF4-FFF2-40B4-BE49-F238E27FC236}">
                    <a16:creationId xmlns:a16="http://schemas.microsoft.com/office/drawing/2014/main" id="{4F57F806-F5EB-541D-1807-BD33755D883B}"/>
                  </a:ext>
                </a:extLst>
              </p:cNvPr>
              <p:cNvSpPr/>
              <p:nvPr/>
            </p:nvSpPr>
            <p:spPr>
              <a:xfrm flipH="1">
                <a:off x="1405519" y="2074218"/>
                <a:ext cx="2964872" cy="1052945"/>
              </a:xfrm>
              <a:prstGeom prst="rtTriangle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1998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39968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59952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79936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9992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51990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939887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359871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50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CB8F826-ECE7-ED76-397D-27E249F34215}"/>
                  </a:ext>
                </a:extLst>
              </p:cNvPr>
              <p:cNvSpPr/>
              <p:nvPr/>
            </p:nvSpPr>
            <p:spPr>
              <a:xfrm>
                <a:off x="4174836" y="2927928"/>
                <a:ext cx="193964" cy="20319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1998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39968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59952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79936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9992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51990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939887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359871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5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ADC86EE-58DD-7428-DEE5-9AE8E13083CA}"/>
                    </a:ext>
                  </a:extLst>
                </p:cNvPr>
                <p:cNvSpPr txBox="1"/>
                <p:nvPr/>
              </p:nvSpPr>
              <p:spPr>
                <a:xfrm>
                  <a:off x="2392218" y="3127163"/>
                  <a:ext cx="146858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271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271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ADC86EE-58DD-7428-DEE5-9AE8E13083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2218" y="3127163"/>
                  <a:ext cx="1468582" cy="307777"/>
                </a:xfrm>
                <a:prstGeom prst="rect">
                  <a:avLst/>
                </a:prstGeom>
                <a:blipFill>
                  <a:blip r:embed="rId3"/>
                  <a:stretch>
                    <a:fillRect b="-1621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692A710-FC8C-A1DB-78A6-71864E57A3A5}"/>
                    </a:ext>
                  </a:extLst>
                </p:cNvPr>
                <p:cNvSpPr txBox="1"/>
                <p:nvPr/>
              </p:nvSpPr>
              <p:spPr>
                <a:xfrm>
                  <a:off x="4323862" y="2412577"/>
                  <a:ext cx="146858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271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271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692A710-FC8C-A1DB-78A6-71864E57A3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23862" y="2412577"/>
                  <a:ext cx="1468582" cy="307777"/>
                </a:xfrm>
                <a:prstGeom prst="rect">
                  <a:avLst/>
                </a:prstGeom>
                <a:blipFill>
                  <a:blip r:embed="rId4"/>
                  <a:stretch>
                    <a:fillRect b="-135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528CEC05-3784-F104-6E11-5F2C0D74E85B}"/>
                    </a:ext>
                  </a:extLst>
                </p:cNvPr>
                <p:cNvSpPr txBox="1"/>
                <p:nvPr/>
              </p:nvSpPr>
              <p:spPr>
                <a:xfrm>
                  <a:off x="1994671" y="2102869"/>
                  <a:ext cx="146858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271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271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271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528CEC05-3784-F104-6E11-5F2C0D74E8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4671" y="2102869"/>
                  <a:ext cx="1468582" cy="307777"/>
                </a:xfrm>
                <a:prstGeom prst="rect">
                  <a:avLst/>
                </a:prstGeom>
                <a:blipFill>
                  <a:blip r:embed="rId5"/>
                  <a:stretch>
                    <a:fillRect b="-1351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5" name="Picture 14" descr="Text, letter&#10;&#10;Description automatically generated">
            <a:extLst>
              <a:ext uri="{FF2B5EF4-FFF2-40B4-BE49-F238E27FC236}">
                <a16:creationId xmlns:a16="http://schemas.microsoft.com/office/drawing/2014/main" id="{86A67164-AD1C-7A8B-2A5E-A3E03C7C982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2" t="36299" b="28233"/>
          <a:stretch/>
        </p:blipFill>
        <p:spPr>
          <a:xfrm>
            <a:off x="526746" y="3082867"/>
            <a:ext cx="3719051" cy="1919430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803928D-4958-8254-4A1A-894A15B3463F}"/>
              </a:ext>
            </a:extLst>
          </p:cNvPr>
          <p:cNvSpPr/>
          <p:nvPr/>
        </p:nvSpPr>
        <p:spPr>
          <a:xfrm>
            <a:off x="458086" y="890047"/>
            <a:ext cx="4006785" cy="5589162"/>
          </a:xfrm>
          <a:prstGeom prst="roundRect">
            <a:avLst>
              <a:gd name="adj" fmla="val 4201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50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D74B5D4-873D-CC06-A223-126BC5160BCB}"/>
              </a:ext>
            </a:extLst>
          </p:cNvPr>
          <p:cNvSpPr/>
          <p:nvPr/>
        </p:nvSpPr>
        <p:spPr>
          <a:xfrm>
            <a:off x="4894516" y="896492"/>
            <a:ext cx="4616051" cy="5589162"/>
          </a:xfrm>
          <a:prstGeom prst="roundRect">
            <a:avLst>
              <a:gd name="adj" fmla="val 4201"/>
            </a:avLst>
          </a:prstGeom>
          <a:noFill/>
          <a:ln w="571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500"/>
          </a:p>
        </p:txBody>
      </p:sp>
      <p:pic>
        <p:nvPicPr>
          <p:cNvPr id="18" name="Graphic 17" descr="Checkmark with solid fill">
            <a:extLst>
              <a:ext uri="{FF2B5EF4-FFF2-40B4-BE49-F238E27FC236}">
                <a16:creationId xmlns:a16="http://schemas.microsoft.com/office/drawing/2014/main" id="{36652F00-A7ED-8764-00D0-1E9669905C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65343" y="326722"/>
            <a:ext cx="695391" cy="695391"/>
          </a:xfrm>
          <a:prstGeom prst="rect">
            <a:avLst/>
          </a:prstGeom>
        </p:spPr>
      </p:pic>
      <p:pic>
        <p:nvPicPr>
          <p:cNvPr id="19" name="Graphic 18" descr="Pencil with solid fill">
            <a:extLst>
              <a:ext uri="{FF2B5EF4-FFF2-40B4-BE49-F238E27FC236}">
                <a16:creationId xmlns:a16="http://schemas.microsoft.com/office/drawing/2014/main" id="{16A557B1-EF7C-3719-B1DB-97DA9EB2AE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17649" y="326722"/>
            <a:ext cx="695390" cy="69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6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7969" y="609347"/>
              <a:ext cx="9150064" cy="586489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7944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919825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06293">
                      <a:extLst>
                        <a:ext uri="{9D8B030D-6E8A-4147-A177-3AD203B41FA5}">
                          <a16:colId xmlns:a16="http://schemas.microsoft.com/office/drawing/2014/main" val="1256127713"/>
                        </a:ext>
                      </a:extLst>
                    </a:gridCol>
                    <a:gridCol w="4426002">
                      <a:extLst>
                        <a:ext uri="{9D8B030D-6E8A-4147-A177-3AD203B41FA5}">
                          <a16:colId xmlns:a16="http://schemas.microsoft.com/office/drawing/2014/main" val="2149628957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The square and the rectangle have the same area: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1650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Show that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−6=0</m:t>
                              </m:r>
                            </m:oMath>
                          </a14:m>
                          <a:endParaRPr lang="en-GB" sz="1100" dirty="0"/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Solve the quadratic equation and find the dimensions of the rectangle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Explain why both solutions to your quadratic equation cannot be used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7304973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52103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921544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678496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7969" y="609347"/>
              <a:ext cx="9150064" cy="586489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7944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919825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06293">
                      <a:extLst>
                        <a:ext uri="{9D8B030D-6E8A-4147-A177-3AD203B41FA5}">
                          <a16:colId xmlns:a16="http://schemas.microsoft.com/office/drawing/2014/main" val="1256127713"/>
                        </a:ext>
                      </a:extLst>
                    </a:gridCol>
                    <a:gridCol w="4426002">
                      <a:extLst>
                        <a:ext uri="{9D8B030D-6E8A-4147-A177-3AD203B41FA5}">
                          <a16:colId xmlns:a16="http://schemas.microsoft.com/office/drawing/2014/main" val="2149628957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The square and the rectangle have the same area: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1650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09" t="-397101" r="-123328" b="-90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Solve the quadratic equation and find the dimensions of the rectangle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Explain why both solutions to your quadratic equation cannot be used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7304973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52103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921544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678496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1" y="-1"/>
            <a:ext cx="3060708" cy="3267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COMPLETE THE QUESTION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81970D-4123-2B62-5C54-AA34A146DCBB}"/>
              </a:ext>
            </a:extLst>
          </p:cNvPr>
          <p:cNvSpPr/>
          <p:nvPr/>
        </p:nvSpPr>
        <p:spPr>
          <a:xfrm>
            <a:off x="3060708" y="0"/>
            <a:ext cx="6845292" cy="3269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tx1"/>
                </a:solidFill>
              </a:rPr>
              <a:t>SET UP AND SOLVE QUADRATICS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5EB8C68-B4FD-CB25-56B3-A65F1DD19907}"/>
              </a:ext>
            </a:extLst>
          </p:cNvPr>
          <p:cNvGrpSpPr/>
          <p:nvPr/>
        </p:nvGrpSpPr>
        <p:grpSpPr>
          <a:xfrm>
            <a:off x="561713" y="1021447"/>
            <a:ext cx="4359434" cy="1044599"/>
            <a:chOff x="1182255" y="1021823"/>
            <a:chExt cx="4873646" cy="116781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ED64D2B-CF80-DD6B-9F77-5C7C39076BE5}"/>
                </a:ext>
              </a:extLst>
            </p:cNvPr>
            <p:cNvSpPr/>
            <p:nvPr/>
          </p:nvSpPr>
          <p:spPr>
            <a:xfrm>
              <a:off x="1270439" y="1385455"/>
              <a:ext cx="720000" cy="720000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998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39968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59952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79936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9992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1990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39887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59871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5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C2362EB-62A5-2D4A-E738-0680D5606C8E}"/>
                </a:ext>
              </a:extLst>
            </p:cNvPr>
            <p:cNvSpPr/>
            <p:nvPr/>
          </p:nvSpPr>
          <p:spPr>
            <a:xfrm>
              <a:off x="2941593" y="1491673"/>
              <a:ext cx="1959762" cy="507564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998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39968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59952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79936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9992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1990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39887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59871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5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08AECE1-41DD-526B-802D-4DE4F1B2E7F2}"/>
                    </a:ext>
                  </a:extLst>
                </p:cNvPr>
                <p:cNvSpPr txBox="1"/>
                <p:nvPr/>
              </p:nvSpPr>
              <p:spPr>
                <a:xfrm>
                  <a:off x="1270000" y="1021823"/>
                  <a:ext cx="1154546" cy="281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a14:m>
                  <a:r>
                    <a:rPr lang="en-GB" sz="1089" dirty="0"/>
                    <a:t> cm</a:t>
                  </a: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08AECE1-41DD-526B-802D-4DE4F1B2E7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0000" y="1021823"/>
                  <a:ext cx="1154546" cy="281047"/>
                </a:xfrm>
                <a:prstGeom prst="rect">
                  <a:avLst/>
                </a:prstGeom>
                <a:blipFill>
                  <a:blip r:embed="rId3"/>
                  <a:stretch>
                    <a:fillRect t="-2439" b="-195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58CD954-6ED6-E9A0-2B45-53C37588A5E8}"/>
                    </a:ext>
                  </a:extLst>
                </p:cNvPr>
                <p:cNvSpPr txBox="1"/>
                <p:nvPr/>
              </p:nvSpPr>
              <p:spPr>
                <a:xfrm>
                  <a:off x="3344200" y="1055549"/>
                  <a:ext cx="1154546" cy="281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a14:m>
                  <a:r>
                    <a:rPr lang="en-GB" sz="1089" dirty="0"/>
                    <a:t> cm</a:t>
                  </a: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58CD954-6ED6-E9A0-2B45-53C37588A5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4200" y="1055549"/>
                  <a:ext cx="1154546" cy="281047"/>
                </a:xfrm>
                <a:prstGeom prst="rect">
                  <a:avLst/>
                </a:prstGeom>
                <a:blipFill>
                  <a:blip r:embed="rId4"/>
                  <a:stretch>
                    <a:fillRect t="-2439" b="-195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44DEACE4-7AC8-67BE-D7B9-3C6AE1AAA14D}"/>
                    </a:ext>
                  </a:extLst>
                </p:cNvPr>
                <p:cNvSpPr txBox="1"/>
                <p:nvPr/>
              </p:nvSpPr>
              <p:spPr>
                <a:xfrm>
                  <a:off x="4901355" y="1540923"/>
                  <a:ext cx="1154546" cy="2810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a14:m>
                  <a:r>
                    <a:rPr lang="en-GB" sz="1089" dirty="0"/>
                    <a:t> cm</a:t>
                  </a: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44DEACE4-7AC8-67BE-D7B9-3C6AE1AAA1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1355" y="1540923"/>
                  <a:ext cx="1154546" cy="281047"/>
                </a:xfrm>
                <a:prstGeom prst="rect">
                  <a:avLst/>
                </a:prstGeom>
                <a:blipFill>
                  <a:blip r:embed="rId5"/>
                  <a:stretch>
                    <a:fillRect t="-2439" b="-195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D768ABD-3C2A-A278-85A8-B24D8402BC79}"/>
                </a:ext>
              </a:extLst>
            </p:cNvPr>
            <p:cNvCxnSpPr/>
            <p:nvPr/>
          </p:nvCxnSpPr>
          <p:spPr>
            <a:xfrm>
              <a:off x="1630439" y="1329600"/>
              <a:ext cx="0" cy="1538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F1C02B-DCEE-BC66-DA3C-0B47C69C7E64}"/>
                </a:ext>
              </a:extLst>
            </p:cNvPr>
            <p:cNvCxnSpPr/>
            <p:nvPr/>
          </p:nvCxnSpPr>
          <p:spPr>
            <a:xfrm>
              <a:off x="1630439" y="2035746"/>
              <a:ext cx="0" cy="1538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5D0699E-0F66-1354-5422-6318622F5218}"/>
                </a:ext>
              </a:extLst>
            </p:cNvPr>
            <p:cNvCxnSpPr>
              <a:cxnSpLocks/>
            </p:cNvCxnSpPr>
            <p:nvPr/>
          </p:nvCxnSpPr>
          <p:spPr>
            <a:xfrm>
              <a:off x="1182255" y="1745455"/>
              <a:ext cx="1754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BF6D84D-AF90-7614-5B68-0FC2FF81B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02694" y="1745455"/>
              <a:ext cx="1754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6EB8BE8-4DBF-3128-AAF4-C19078B10B31}"/>
                </a:ext>
              </a:extLst>
            </p:cNvPr>
            <p:cNvCxnSpPr>
              <a:cxnSpLocks/>
            </p:cNvCxnSpPr>
            <p:nvPr/>
          </p:nvCxnSpPr>
          <p:spPr>
            <a:xfrm>
              <a:off x="2853848" y="1694811"/>
              <a:ext cx="1754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0A107C3-C6B4-4C25-2336-6F535DC2C24E}"/>
                </a:ext>
              </a:extLst>
            </p:cNvPr>
            <p:cNvCxnSpPr>
              <a:cxnSpLocks/>
            </p:cNvCxnSpPr>
            <p:nvPr/>
          </p:nvCxnSpPr>
          <p:spPr>
            <a:xfrm>
              <a:off x="2853848" y="1745455"/>
              <a:ext cx="1754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670A2F5-C314-CD7B-7A3A-766482B22CE5}"/>
                </a:ext>
              </a:extLst>
            </p:cNvPr>
            <p:cNvCxnSpPr>
              <a:cxnSpLocks/>
            </p:cNvCxnSpPr>
            <p:nvPr/>
          </p:nvCxnSpPr>
          <p:spPr>
            <a:xfrm>
              <a:off x="4813421" y="1694811"/>
              <a:ext cx="1754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9636ED5-C8E8-C543-CB38-1E9BEB4C4590}"/>
                </a:ext>
              </a:extLst>
            </p:cNvPr>
            <p:cNvCxnSpPr>
              <a:cxnSpLocks/>
            </p:cNvCxnSpPr>
            <p:nvPr/>
          </p:nvCxnSpPr>
          <p:spPr>
            <a:xfrm>
              <a:off x="4813421" y="1745455"/>
              <a:ext cx="17549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E3F350E-4383-80C2-601C-CA7A1071DF83}"/>
                </a:ext>
              </a:extLst>
            </p:cNvPr>
            <p:cNvCxnSpPr>
              <a:cxnSpLocks/>
            </p:cNvCxnSpPr>
            <p:nvPr/>
          </p:nvCxnSpPr>
          <p:spPr>
            <a:xfrm>
              <a:off x="3729401" y="1905714"/>
              <a:ext cx="0" cy="1870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CEDCA0F-C757-E14A-91EF-8628151B692F}"/>
                </a:ext>
              </a:extLst>
            </p:cNvPr>
            <p:cNvCxnSpPr>
              <a:cxnSpLocks/>
            </p:cNvCxnSpPr>
            <p:nvPr/>
          </p:nvCxnSpPr>
          <p:spPr>
            <a:xfrm>
              <a:off x="3768875" y="1905714"/>
              <a:ext cx="0" cy="1870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C0ABBCE-FC1D-2AE0-D8A0-F3034580A404}"/>
                </a:ext>
              </a:extLst>
            </p:cNvPr>
            <p:cNvCxnSpPr>
              <a:cxnSpLocks/>
            </p:cNvCxnSpPr>
            <p:nvPr/>
          </p:nvCxnSpPr>
          <p:spPr>
            <a:xfrm>
              <a:off x="3815055" y="1905278"/>
              <a:ext cx="0" cy="1870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FBA7A8E-9433-F1CF-B216-3CE936898954}"/>
                </a:ext>
              </a:extLst>
            </p:cNvPr>
            <p:cNvCxnSpPr>
              <a:cxnSpLocks/>
            </p:cNvCxnSpPr>
            <p:nvPr/>
          </p:nvCxnSpPr>
          <p:spPr>
            <a:xfrm>
              <a:off x="3733584" y="1406544"/>
              <a:ext cx="0" cy="1870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7704A09-48AC-3B51-EC24-5B05732E9C52}"/>
                </a:ext>
              </a:extLst>
            </p:cNvPr>
            <p:cNvCxnSpPr>
              <a:cxnSpLocks/>
            </p:cNvCxnSpPr>
            <p:nvPr/>
          </p:nvCxnSpPr>
          <p:spPr>
            <a:xfrm>
              <a:off x="3773058" y="1406544"/>
              <a:ext cx="0" cy="1870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64ABBA6-E2FB-05B4-5CF6-03FA3DCA8BBD}"/>
                </a:ext>
              </a:extLst>
            </p:cNvPr>
            <p:cNvCxnSpPr>
              <a:cxnSpLocks/>
            </p:cNvCxnSpPr>
            <p:nvPr/>
          </p:nvCxnSpPr>
          <p:spPr>
            <a:xfrm>
              <a:off x="3819238" y="1406108"/>
              <a:ext cx="0" cy="1870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4" name="Picture 4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8C10CDAF-71EF-2B31-D245-80CDBDD6CC8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2" t="35030" r="9446" b="50000"/>
          <a:stretch/>
        </p:blipFill>
        <p:spPr>
          <a:xfrm>
            <a:off x="479944" y="2728113"/>
            <a:ext cx="3310962" cy="85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63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7969" y="609347"/>
              <a:ext cx="9150064" cy="48752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7944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919825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06293">
                      <a:extLst>
                        <a:ext uri="{9D8B030D-6E8A-4147-A177-3AD203B41FA5}">
                          <a16:colId xmlns:a16="http://schemas.microsoft.com/office/drawing/2014/main" val="1256127713"/>
                        </a:ext>
                      </a:extLst>
                    </a:gridCol>
                    <a:gridCol w="4426002">
                      <a:extLst>
                        <a:ext uri="{9D8B030D-6E8A-4147-A177-3AD203B41FA5}">
                          <a16:colId xmlns:a16="http://schemas.microsoft.com/office/drawing/2014/main" val="2149628957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list of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100" dirty="0"/>
                            <a:t> numbers has a mean of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−7)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 gridSpan="2">
                      <a:txBody>
                        <a:bodyPr/>
                        <a:lstStyle/>
                        <a:p>
                          <a:r>
                            <a:rPr lang="en-GB" sz="1100" dirty="0"/>
                            <a:t>The total of these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100" dirty="0"/>
                            <a:t> numbers is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Show that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+12=0</m:t>
                              </m:r>
                            </m:oMath>
                          </a14:m>
                          <a:endParaRPr lang="en-GB" sz="1100" dirty="0"/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Solve the quadratic equation and find two possible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100" dirty="0"/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Given that: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100" dirty="0"/>
                            <a:t>All of the numbers are negative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7304973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100" dirty="0"/>
                            <a:t>Mode = Median =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52103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Show that only one of your solutions is valid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921544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678496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7969" y="609347"/>
              <a:ext cx="9150064" cy="48752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7944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919825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06293">
                      <a:extLst>
                        <a:ext uri="{9D8B030D-6E8A-4147-A177-3AD203B41FA5}">
                          <a16:colId xmlns:a16="http://schemas.microsoft.com/office/drawing/2014/main" val="1256127713"/>
                        </a:ext>
                      </a:extLst>
                    </a:gridCol>
                    <a:gridCol w="4426002">
                      <a:extLst>
                        <a:ext uri="{9D8B030D-6E8A-4147-A177-3AD203B41FA5}">
                          <a16:colId xmlns:a16="http://schemas.microsoft.com/office/drawing/2014/main" val="2149628957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818" r="-112006" b="-135636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112006" b="-12321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09" t="-164706" r="-123328" b="-91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6749" t="-164706" b="-9147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Given that: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1100" dirty="0"/>
                            <a:t>All of the numbers are negative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7304973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6749" t="-1156364" b="-20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52103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Show that only one of your solutions is valid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921544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678496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1" y="-1"/>
            <a:ext cx="3060708" cy="3267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COMPLETE THE QUESTION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E6965-9735-1C9D-968E-38EA0CDA88F1}"/>
              </a:ext>
            </a:extLst>
          </p:cNvPr>
          <p:cNvSpPr txBox="1"/>
          <p:nvPr/>
        </p:nvSpPr>
        <p:spPr>
          <a:xfrm>
            <a:off x="2652447" y="9370312"/>
            <a:ext cx="4851747" cy="2320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8" dirty="0">
                <a:hlinkClick r:id="rId3"/>
              </a:rPr>
              <a:t>https://ag-web.completemaths.com/files/c3a4e1d2-0dad-4a62-8775-65cbe3b22b45</a:t>
            </a:r>
            <a:endParaRPr lang="en-GB" sz="908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81970D-4123-2B62-5C54-AA34A146DCBB}"/>
              </a:ext>
            </a:extLst>
          </p:cNvPr>
          <p:cNvSpPr/>
          <p:nvPr/>
        </p:nvSpPr>
        <p:spPr>
          <a:xfrm>
            <a:off x="3060707" y="0"/>
            <a:ext cx="6845291" cy="3269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tx1"/>
                </a:solidFill>
              </a:rPr>
              <a:t>SET UP AND SOLVE QUADRATICS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B731642D-2650-3D85-6E60-73A1FE28501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8" t="10334" r="40739" b="76980"/>
          <a:stretch/>
        </p:blipFill>
        <p:spPr>
          <a:xfrm>
            <a:off x="914896" y="1668396"/>
            <a:ext cx="1468516" cy="66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7969" y="609347"/>
              <a:ext cx="9150064" cy="48398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7944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919825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06293">
                      <a:extLst>
                        <a:ext uri="{9D8B030D-6E8A-4147-A177-3AD203B41FA5}">
                          <a16:colId xmlns:a16="http://schemas.microsoft.com/office/drawing/2014/main" val="1256127713"/>
                        </a:ext>
                      </a:extLst>
                    </a:gridCol>
                    <a:gridCol w="4426002">
                      <a:extLst>
                        <a:ext uri="{9D8B030D-6E8A-4147-A177-3AD203B41FA5}">
                          <a16:colId xmlns:a16="http://schemas.microsoft.com/office/drawing/2014/main" val="2149628957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cuboid has dimension shown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3484">
                    <a:tc gridSpan="2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Solve the quadratic equation and state the dimensions of the cuboid.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8592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 gridSpan="2">
                      <a:txBody>
                        <a:bodyPr/>
                        <a:lstStyle/>
                        <a:p>
                          <a:r>
                            <a:rPr lang="en-GB" sz="1100" dirty="0"/>
                            <a:t>Given that the volume of the cuboid is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45 </m:t>
                              </m:r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Show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+16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−33=0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100" dirty="0"/>
                            <a:t>Monica</a:t>
                          </a:r>
                          <a:r>
                            <a:rPr lang="en-GB" sz="1100" baseline="0" dirty="0"/>
                            <a:t> has </a:t>
                          </a:r>
                          <a:r>
                            <a:rPr lang="en-GB" sz="1100" dirty="0"/>
                            <a:t>enough paint to cover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80 </m:t>
                              </m:r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Show that Monica has enough paint to completely cover the cuboid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7304973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52103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921544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678496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3">
                <a:extLst>
                  <a:ext uri="{FF2B5EF4-FFF2-40B4-BE49-F238E27FC236}">
                    <a16:creationId xmlns:a16="http://schemas.microsoft.com/office/drawing/2014/main" id="{A1F4FB5E-DDD0-2456-1EE3-D32892D9068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7969" y="609347"/>
              <a:ext cx="9150064" cy="48398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7944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919825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06293">
                      <a:extLst>
                        <a:ext uri="{9D8B030D-6E8A-4147-A177-3AD203B41FA5}">
                          <a16:colId xmlns:a16="http://schemas.microsoft.com/office/drawing/2014/main" val="1256127713"/>
                        </a:ext>
                      </a:extLst>
                    </a:gridCol>
                    <a:gridCol w="4426002">
                      <a:extLst>
                        <a:ext uri="{9D8B030D-6E8A-4147-A177-3AD203B41FA5}">
                          <a16:colId xmlns:a16="http://schemas.microsoft.com/office/drawing/2014/main" val="2149628957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cuboid has dimension shown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3484">
                    <a:tc gridSpan="2"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Solve the quadratic equation and state the dimensions of the cuboid.</a:t>
                          </a:r>
                        </a:p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8592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43636" r="-112006" b="-70363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09" t="-743636" r="-123328" b="-60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9281" t="-828571" b="-492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Show that Monica has enough paint to completely cover the cuboid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7304973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171450" indent="-171450">
                            <a:buFont typeface="Arial" panose="020B0604020202020204" pitchFamily="34" charset="0"/>
                            <a:buChar char="•"/>
                          </a:pP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752103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921544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678496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AD3D31EE-1691-009F-5961-836FD7486575}"/>
              </a:ext>
            </a:extLst>
          </p:cNvPr>
          <p:cNvSpPr/>
          <p:nvPr/>
        </p:nvSpPr>
        <p:spPr>
          <a:xfrm>
            <a:off x="1" y="-1"/>
            <a:ext cx="3060708" cy="3267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COMPLETE THE QUESTION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E6965-9735-1C9D-968E-38EA0CDA88F1}"/>
              </a:ext>
            </a:extLst>
          </p:cNvPr>
          <p:cNvSpPr txBox="1"/>
          <p:nvPr/>
        </p:nvSpPr>
        <p:spPr>
          <a:xfrm>
            <a:off x="2652447" y="9370312"/>
            <a:ext cx="4851747" cy="2320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8" dirty="0">
                <a:hlinkClick r:id="rId3"/>
              </a:rPr>
              <a:t>https://ag-web.completemaths.com/files/c3a4e1d2-0dad-4a62-8775-65cbe3b22b45</a:t>
            </a:r>
            <a:endParaRPr lang="en-GB" sz="908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81970D-4123-2B62-5C54-AA34A146DCBB}"/>
              </a:ext>
            </a:extLst>
          </p:cNvPr>
          <p:cNvSpPr/>
          <p:nvPr/>
        </p:nvSpPr>
        <p:spPr>
          <a:xfrm>
            <a:off x="3060707" y="0"/>
            <a:ext cx="6845291" cy="3269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tx1"/>
                </a:solidFill>
              </a:rPr>
              <a:t>SET UP AND SOLVE QUADRATICS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FDF24EC-2F05-9CAD-5124-3EE7F0500512}"/>
              </a:ext>
            </a:extLst>
          </p:cNvPr>
          <p:cNvGrpSpPr/>
          <p:nvPr/>
        </p:nvGrpSpPr>
        <p:grpSpPr>
          <a:xfrm>
            <a:off x="991641" y="1504150"/>
            <a:ext cx="1879717" cy="1072625"/>
            <a:chOff x="981075" y="1657350"/>
            <a:chExt cx="2071170" cy="1181874"/>
          </a:xfrm>
        </p:grpSpPr>
        <p:sp>
          <p:nvSpPr>
            <p:cNvPr id="3" name="Cube 2">
              <a:extLst>
                <a:ext uri="{FF2B5EF4-FFF2-40B4-BE49-F238E27FC236}">
                  <a16:creationId xmlns:a16="http://schemas.microsoft.com/office/drawing/2014/main" id="{BE859BEE-F796-EEB2-3D45-6AFFC1D4CFDC}"/>
                </a:ext>
              </a:extLst>
            </p:cNvPr>
            <p:cNvSpPr/>
            <p:nvPr/>
          </p:nvSpPr>
          <p:spPr>
            <a:xfrm>
              <a:off x="981075" y="1657350"/>
              <a:ext cx="1438275" cy="904875"/>
            </a:xfrm>
            <a:prstGeom prst="cube">
              <a:avLst>
                <a:gd name="adj" fmla="val 43947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998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39968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59952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79936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9992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1990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39887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59871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5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7F49F036-CFED-A732-1AC0-621C5DFA50B6}"/>
                    </a:ext>
                  </a:extLst>
                </p:cNvPr>
                <p:cNvSpPr txBox="1"/>
                <p:nvPr/>
              </p:nvSpPr>
              <p:spPr>
                <a:xfrm>
                  <a:off x="1181790" y="2562225"/>
                  <a:ext cx="89729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a14:m>
                  <a:r>
                    <a:rPr lang="en-GB" sz="1089" dirty="0"/>
                    <a:t> cm</a:t>
                  </a: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7F49F036-CFED-A732-1AC0-621C5DFA50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1790" y="2562225"/>
                  <a:ext cx="897297" cy="276999"/>
                </a:xfrm>
                <a:prstGeom prst="rect">
                  <a:avLst/>
                </a:prstGeom>
                <a:blipFill>
                  <a:blip r:embed="rId4"/>
                  <a:stretch>
                    <a:fillRect t="-2381" r="-752"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F5B820BD-72BB-BB75-9619-A149FEEE1D4F}"/>
                    </a:ext>
                  </a:extLst>
                </p:cNvPr>
                <p:cNvSpPr txBox="1"/>
                <p:nvPr/>
              </p:nvSpPr>
              <p:spPr>
                <a:xfrm>
                  <a:off x="2154948" y="2243385"/>
                  <a:ext cx="89729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a14:m>
                  <a:r>
                    <a:rPr lang="en-GB" sz="1089" dirty="0"/>
                    <a:t> cm</a:t>
                  </a: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F5B820BD-72BB-BB75-9619-A149FEEE1D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4948" y="2243385"/>
                  <a:ext cx="897297" cy="276999"/>
                </a:xfrm>
                <a:prstGeom prst="rect">
                  <a:avLst/>
                </a:prstGeom>
                <a:blipFill>
                  <a:blip r:embed="rId5"/>
                  <a:stretch>
                    <a:fillRect t="-2439" r="-746" b="-195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C138BC6A-6729-F7FE-6909-C8DC67A34E54}"/>
                    </a:ext>
                  </a:extLst>
                </p:cNvPr>
                <p:cNvSpPr txBox="1"/>
                <p:nvPr/>
              </p:nvSpPr>
              <p:spPr>
                <a:xfrm>
                  <a:off x="2362200" y="1769567"/>
                  <a:ext cx="49885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14:m>
                    <m:oMath xmlns:m="http://schemas.openxmlformats.org/officeDocument/2006/math">
                      <m:r>
                        <a:rPr lang="en-GB" sz="1089" b="0" i="1" smtClean="0">
                          <a:latin typeface="Cambria Math" panose="02040503050406030204" pitchFamily="18" charset="0"/>
                        </a:rPr>
                        <m:t>4 </m:t>
                      </m:r>
                    </m:oMath>
                  </a14:m>
                  <a:r>
                    <a:rPr lang="en-GB" sz="1089" dirty="0"/>
                    <a:t>cm</a:t>
                  </a: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C138BC6A-6729-F7FE-6909-C8DC67A34E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2200" y="1769567"/>
                  <a:ext cx="498855" cy="276999"/>
                </a:xfrm>
                <a:prstGeom prst="rect">
                  <a:avLst/>
                </a:prstGeom>
                <a:blipFill>
                  <a:blip r:embed="rId6"/>
                  <a:stretch>
                    <a:fillRect t="-2381" r="-1333"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8884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3">
                <a:extLst>
                  <a:ext uri="{FF2B5EF4-FFF2-40B4-BE49-F238E27FC236}">
                    <a16:creationId xmlns:a16="http://schemas.microsoft.com/office/drawing/2014/main" id="{CCC7A8FC-380B-AD1A-2F2E-FDAD7441090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8086" y="592163"/>
              <a:ext cx="8388977" cy="438062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4356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663972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75450">
                      <a:extLst>
                        <a:ext uri="{9D8B030D-6E8A-4147-A177-3AD203B41FA5}">
                          <a16:colId xmlns:a16="http://schemas.microsoft.com/office/drawing/2014/main" val="1587404814"/>
                        </a:ext>
                      </a:extLst>
                    </a:gridCol>
                    <a:gridCol w="3775199">
                      <a:extLst>
                        <a:ext uri="{9D8B030D-6E8A-4147-A177-3AD203B41FA5}">
                          <a16:colId xmlns:a16="http://schemas.microsoft.com/office/drawing/2014/main" val="3399802901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right angled triangle has the dimensions shown in the diagram.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1650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414938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Show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+13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+18=0</m:t>
                              </m:r>
                            </m:oMath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Solve the quadratic equation and find the dimensions of the triangle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28024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3">
                <a:extLst>
                  <a:ext uri="{FF2B5EF4-FFF2-40B4-BE49-F238E27FC236}">
                    <a16:creationId xmlns:a16="http://schemas.microsoft.com/office/drawing/2014/main" id="{CCC7A8FC-380B-AD1A-2F2E-FDAD7441090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8086" y="592163"/>
              <a:ext cx="8388977" cy="438062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4356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3663972">
                      <a:extLst>
                        <a:ext uri="{9D8B030D-6E8A-4147-A177-3AD203B41FA5}">
                          <a16:colId xmlns:a16="http://schemas.microsoft.com/office/drawing/2014/main" val="3629829597"/>
                        </a:ext>
                      </a:extLst>
                    </a:gridCol>
                    <a:gridCol w="475450">
                      <a:extLst>
                        <a:ext uri="{9D8B030D-6E8A-4147-A177-3AD203B41FA5}">
                          <a16:colId xmlns:a16="http://schemas.microsoft.com/office/drawing/2014/main" val="1587404814"/>
                        </a:ext>
                      </a:extLst>
                    </a:gridCol>
                    <a:gridCol w="3775199">
                      <a:extLst>
                        <a:ext uri="{9D8B030D-6E8A-4147-A177-3AD203B41FA5}">
                          <a16:colId xmlns:a16="http://schemas.microsoft.com/office/drawing/2014/main" val="3399802901"/>
                        </a:ext>
                      </a:extLst>
                    </a:gridCol>
                  </a:tblGrid>
                  <a:tr h="336561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100" dirty="0"/>
                            <a:t>A right angled triangle has the dimensions shown in the diagram.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A right angled triangle has the dimensions shown in the diagram.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16508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418268"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978" t="-398551" r="-116140" b="-5463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/>
                            <a:t>Solve the quadratic equation and find the dimensions of the triangle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84339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018598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34047973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17386986"/>
                      </a:ext>
                    </a:extLst>
                  </a:tr>
                  <a:tr h="28024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46586638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675666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8A738830-1587-5B92-8277-01904E5C58A6}"/>
              </a:ext>
            </a:extLst>
          </p:cNvPr>
          <p:cNvSpPr/>
          <p:nvPr/>
        </p:nvSpPr>
        <p:spPr>
          <a:xfrm>
            <a:off x="1" y="-1"/>
            <a:ext cx="3060708" cy="3267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bg1"/>
                </a:solidFill>
                <a:latin typeface="Cambria"/>
                <a:ea typeface="Calibri"/>
                <a:cs typeface="Calibri"/>
              </a:rPr>
              <a:t>COMPLETE THE QUESTION</a:t>
            </a:r>
            <a:endParaRPr lang="en-US" sz="1500" dirty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5D168A-54D6-C000-28DA-F8BF1500EC80}"/>
              </a:ext>
            </a:extLst>
          </p:cNvPr>
          <p:cNvSpPr/>
          <p:nvPr/>
        </p:nvSpPr>
        <p:spPr>
          <a:xfrm>
            <a:off x="3060708" y="0"/>
            <a:ext cx="6845292" cy="3269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500" dirty="0">
                <a:solidFill>
                  <a:schemeClr val="tx1"/>
                </a:solidFill>
              </a:rPr>
              <a:t>SET UP AND SOLVE QUADRATICS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7757CF8-AF1B-92B5-8458-94CC7F2B6F71}"/>
              </a:ext>
            </a:extLst>
          </p:cNvPr>
          <p:cNvGrpSpPr/>
          <p:nvPr/>
        </p:nvGrpSpPr>
        <p:grpSpPr>
          <a:xfrm>
            <a:off x="1438635" y="1179772"/>
            <a:ext cx="3104759" cy="1043790"/>
            <a:chOff x="1405519" y="2074218"/>
            <a:chExt cx="4237899" cy="142474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A15AB14-C777-8E51-60C5-B3A097B3C947}"/>
                </a:ext>
              </a:extLst>
            </p:cNvPr>
            <p:cNvGrpSpPr/>
            <p:nvPr/>
          </p:nvGrpSpPr>
          <p:grpSpPr>
            <a:xfrm>
              <a:off x="1405519" y="2074218"/>
              <a:ext cx="2964872" cy="1056909"/>
              <a:chOff x="1405519" y="2074218"/>
              <a:chExt cx="2964872" cy="1056909"/>
            </a:xfrm>
          </p:grpSpPr>
          <p:sp>
            <p:nvSpPr>
              <p:cNvPr id="10" name="Right Triangle 9">
                <a:extLst>
                  <a:ext uri="{FF2B5EF4-FFF2-40B4-BE49-F238E27FC236}">
                    <a16:creationId xmlns:a16="http://schemas.microsoft.com/office/drawing/2014/main" id="{F75DD27E-D597-2F82-A72F-AE2E0BA805E9}"/>
                  </a:ext>
                </a:extLst>
              </p:cNvPr>
              <p:cNvSpPr/>
              <p:nvPr/>
            </p:nvSpPr>
            <p:spPr>
              <a:xfrm flipH="1">
                <a:off x="1405519" y="2074218"/>
                <a:ext cx="2964872" cy="1052945"/>
              </a:xfrm>
              <a:prstGeom prst="rtTriangle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1998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39968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59952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79936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9992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51990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939887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359871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50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B93308-3557-F7C8-9AEA-0304C0966572}"/>
                  </a:ext>
                </a:extLst>
              </p:cNvPr>
              <p:cNvSpPr/>
              <p:nvPr/>
            </p:nvSpPr>
            <p:spPr>
              <a:xfrm>
                <a:off x="4174836" y="2927928"/>
                <a:ext cx="193964" cy="20319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1998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39968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59952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79936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99920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519904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939887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359871" algn="l" defTabSz="419984" rtl="0" eaLnBrk="1" latinLnBrk="0" hangingPunct="1">
                  <a:defRPr sz="165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5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D67E8825-AC78-8A9A-AB30-3792ED7A5DED}"/>
                    </a:ext>
                  </a:extLst>
                </p:cNvPr>
                <p:cNvSpPr txBox="1"/>
                <p:nvPr/>
              </p:nvSpPr>
              <p:spPr>
                <a:xfrm>
                  <a:off x="2392218" y="3155814"/>
                  <a:ext cx="1468582" cy="343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089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089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D67E8825-AC78-8A9A-AB30-3792ED7A5D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2218" y="3155814"/>
                  <a:ext cx="1468582" cy="34314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10E0634-1554-0BC3-B433-45FD3F9FFF20}"/>
                    </a:ext>
                  </a:extLst>
                </p:cNvPr>
                <p:cNvSpPr txBox="1"/>
                <p:nvPr/>
              </p:nvSpPr>
              <p:spPr>
                <a:xfrm>
                  <a:off x="4174836" y="2355322"/>
                  <a:ext cx="1468582" cy="343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089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089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089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10E0634-1554-0BC3-B433-45FD3F9FFF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4836" y="2355322"/>
                  <a:ext cx="1468582" cy="34314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2E13619E-2A0C-3347-DA4F-84976C52107B}"/>
                    </a:ext>
                  </a:extLst>
                </p:cNvPr>
                <p:cNvSpPr txBox="1"/>
                <p:nvPr/>
              </p:nvSpPr>
              <p:spPr>
                <a:xfrm>
                  <a:off x="1994671" y="2102869"/>
                  <a:ext cx="1624925" cy="3431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89" b="0" i="1" smtClean="0"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a:rPr lang="en-GB" sz="1089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089" b="0" i="1" smtClean="0">
                            <a:latin typeface="Cambria Math" panose="02040503050406030204" pitchFamily="18" charset="0"/>
                          </a:rPr>
                          <m:t>+11</m:t>
                        </m:r>
                        <m:r>
                          <m:rPr>
                            <m:nor/>
                          </m:rPr>
                          <a:rPr lang="en-GB" sz="1089" b="0" i="0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m:rPr>
                            <m:nor/>
                          </m:rPr>
                          <a:rPr lang="en-GB" sz="1089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089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2E13619E-2A0C-3347-DA4F-84976C5210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4671" y="2102869"/>
                  <a:ext cx="1624925" cy="343145"/>
                </a:xfrm>
                <a:prstGeom prst="rect">
                  <a:avLst/>
                </a:prstGeom>
                <a:blipFill>
                  <a:blip r:embed="rId5"/>
                  <a:stretch>
                    <a:fillRect b="-97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7231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456</Words>
  <Application>Microsoft Office PowerPoint</Application>
  <PresentationFormat>A4 Paper (210x297 mm)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quadraticsSetUp</dc:title>
  <dc:creator>Karen Hancock</dc:creator>
  <cp:lastModifiedBy>Karen Hancock</cp:lastModifiedBy>
  <cp:revision>1</cp:revision>
  <dcterms:created xsi:type="dcterms:W3CDTF">2022-06-12T16:59:51Z</dcterms:created>
  <dcterms:modified xsi:type="dcterms:W3CDTF">2022-06-12T17:04:23Z</dcterms:modified>
</cp:coreProperties>
</file>