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7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8" d="100"/>
          <a:sy n="78" d="100"/>
        </p:scale>
        <p:origin x="202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08044" y="9241058"/>
            <a:ext cx="1543050" cy="527403"/>
          </a:xfrm>
        </p:spPr>
        <p:txBody>
          <a:bodyPr/>
          <a:lstStyle>
            <a:lvl1pPr>
              <a:defRPr sz="1089"/>
            </a:lvl1pPr>
          </a:lstStyle>
          <a:p>
            <a:pPr algn="ctr"/>
            <a:r>
              <a:rPr lang="en-US"/>
              <a:t> Page </a:t>
            </a:r>
            <a:fld id="{48F63A3B-78C7-47BE-AE5E-E10140E04643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4811CB5-67FB-B28C-0C5F-F5465CF9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0384" y="9241058"/>
            <a:ext cx="2314575" cy="527403"/>
          </a:xfrm>
        </p:spPr>
        <p:txBody>
          <a:bodyPr/>
          <a:lstStyle/>
          <a:p>
            <a:r>
              <a:rPr lang="en-US" dirty="0"/>
              <a:t>17 Sequences</a:t>
            </a:r>
          </a:p>
        </p:txBody>
      </p:sp>
    </p:spTree>
    <p:extLst>
      <p:ext uri="{BB962C8B-B14F-4D97-AF65-F5344CB8AC3E}">
        <p14:creationId xmlns:p14="http://schemas.microsoft.com/office/powerpoint/2010/main" val="390645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Topic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0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/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4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D8B31D4C-1E34-7652-630F-DD1D8808AE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9288501"/>
                  </p:ext>
                </p:extLst>
              </p:nvPr>
            </p:nvGraphicFramePr>
            <p:xfrm>
              <a:off x="135729" y="510782"/>
              <a:ext cx="6586542" cy="873539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0000">
                      <a:extLst>
                        <a:ext uri="{9D8B030D-6E8A-4147-A177-3AD203B41FA5}">
                          <a16:colId xmlns:a16="http://schemas.microsoft.com/office/drawing/2014/main" val="1377611969"/>
                        </a:ext>
                      </a:extLst>
                    </a:gridCol>
                    <a:gridCol w="490084">
                      <a:extLst>
                        <a:ext uri="{9D8B030D-6E8A-4147-A177-3AD203B41FA5}">
                          <a16:colId xmlns:a16="http://schemas.microsoft.com/office/drawing/2014/main" val="2768777410"/>
                        </a:ext>
                      </a:extLst>
                    </a:gridCol>
                    <a:gridCol w="191376">
                      <a:extLst>
                        <a:ext uri="{9D8B030D-6E8A-4147-A177-3AD203B41FA5}">
                          <a16:colId xmlns:a16="http://schemas.microsoft.com/office/drawing/2014/main" val="833038927"/>
                        </a:ext>
                      </a:extLst>
                    </a:gridCol>
                    <a:gridCol w="490084">
                      <a:extLst>
                        <a:ext uri="{9D8B030D-6E8A-4147-A177-3AD203B41FA5}">
                          <a16:colId xmlns:a16="http://schemas.microsoft.com/office/drawing/2014/main" val="3966210017"/>
                        </a:ext>
                      </a:extLst>
                    </a:gridCol>
                    <a:gridCol w="191376">
                      <a:extLst>
                        <a:ext uri="{9D8B030D-6E8A-4147-A177-3AD203B41FA5}">
                          <a16:colId xmlns:a16="http://schemas.microsoft.com/office/drawing/2014/main" val="2806283366"/>
                        </a:ext>
                      </a:extLst>
                    </a:gridCol>
                    <a:gridCol w="490084">
                      <a:extLst>
                        <a:ext uri="{9D8B030D-6E8A-4147-A177-3AD203B41FA5}">
                          <a16:colId xmlns:a16="http://schemas.microsoft.com/office/drawing/2014/main" val="425316795"/>
                        </a:ext>
                      </a:extLst>
                    </a:gridCol>
                    <a:gridCol w="191376">
                      <a:extLst>
                        <a:ext uri="{9D8B030D-6E8A-4147-A177-3AD203B41FA5}">
                          <a16:colId xmlns:a16="http://schemas.microsoft.com/office/drawing/2014/main" val="2404541281"/>
                        </a:ext>
                      </a:extLst>
                    </a:gridCol>
                    <a:gridCol w="490084">
                      <a:extLst>
                        <a:ext uri="{9D8B030D-6E8A-4147-A177-3AD203B41FA5}">
                          <a16:colId xmlns:a16="http://schemas.microsoft.com/office/drawing/2014/main" val="1046090192"/>
                        </a:ext>
                      </a:extLst>
                    </a:gridCol>
                    <a:gridCol w="490084">
                      <a:extLst>
                        <a:ext uri="{9D8B030D-6E8A-4147-A177-3AD203B41FA5}">
                          <a16:colId xmlns:a16="http://schemas.microsoft.com/office/drawing/2014/main" val="1717187284"/>
                        </a:ext>
                      </a:extLst>
                    </a:gridCol>
                    <a:gridCol w="590245">
                      <a:extLst>
                        <a:ext uri="{9D8B030D-6E8A-4147-A177-3AD203B41FA5}">
                          <a16:colId xmlns:a16="http://schemas.microsoft.com/office/drawing/2014/main" val="2458430184"/>
                        </a:ext>
                      </a:extLst>
                    </a:gridCol>
                    <a:gridCol w="191376">
                      <a:extLst>
                        <a:ext uri="{9D8B030D-6E8A-4147-A177-3AD203B41FA5}">
                          <a16:colId xmlns:a16="http://schemas.microsoft.com/office/drawing/2014/main" val="280060597"/>
                        </a:ext>
                      </a:extLst>
                    </a:gridCol>
                    <a:gridCol w="1248829">
                      <a:extLst>
                        <a:ext uri="{9D8B030D-6E8A-4147-A177-3AD203B41FA5}">
                          <a16:colId xmlns:a16="http://schemas.microsoft.com/office/drawing/2014/main" val="2268660558"/>
                        </a:ext>
                      </a:extLst>
                    </a:gridCol>
                    <a:gridCol w="191376">
                      <a:extLst>
                        <a:ext uri="{9D8B030D-6E8A-4147-A177-3AD203B41FA5}">
                          <a16:colId xmlns:a16="http://schemas.microsoft.com/office/drawing/2014/main" val="2133331466"/>
                        </a:ext>
                      </a:extLst>
                    </a:gridCol>
                    <a:gridCol w="980168">
                      <a:extLst>
                        <a:ext uri="{9D8B030D-6E8A-4147-A177-3AD203B41FA5}">
                          <a16:colId xmlns:a16="http://schemas.microsoft.com/office/drawing/2014/main" val="1902104558"/>
                        </a:ext>
                      </a:extLst>
                    </a:gridCol>
                  </a:tblGrid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 err="1"/>
                            <a:t>eg</a:t>
                          </a: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3665251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39032686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8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71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031641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06745725"/>
                      </a:ext>
                    </a:extLst>
                  </a:tr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8548936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99899929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12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17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27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162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3130053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5446276"/>
                      </a:ext>
                    </a:extLst>
                  </a:tr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2932952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3611928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8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6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4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−96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7717686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68505002"/>
                      </a:ext>
                    </a:extLst>
                  </a:tr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(c)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4352238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67620029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3.5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6.5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9.5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12.5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123.5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9866304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08335650"/>
                      </a:ext>
                    </a:extLst>
                  </a:tr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(d)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402258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88453266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−0.3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−0.1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0.1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0.3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2.7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324604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74800440"/>
                      </a:ext>
                    </a:extLst>
                  </a:tr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(e)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6747599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49338226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430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216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411531175"/>
                      </a:ext>
                    </a:extLst>
                  </a:tr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(f)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1931271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46645469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−7.5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dirty="0" smtClean="0">
                                  <a:latin typeface="Cambria Math" panose="02040503050406030204" pitchFamily="18" charset="0"/>
                                </a:rPr>
                                <m:t>=4−0.5</m:t>
                              </m:r>
                              <m:r>
                                <a:rPr lang="en-GB" sz="11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43198756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3219964"/>
                      </a:ext>
                    </a:extLst>
                  </a:tr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(g)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605923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36878300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  <m:f>
                                      <m:fPr>
                                        <m:ctrlPr>
                                          <a:rPr lang="en-GB" sz="11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1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55849375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92354834"/>
                      </a:ext>
                    </a:extLst>
                  </a:tr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(h)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9648445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863779800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−194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=−3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0190232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41455041"/>
                      </a:ext>
                    </a:extLst>
                  </a:tr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</a:t>
                          </a:r>
                          <a:r>
                            <a:rPr lang="en-GB" sz="1100" dirty="0" err="1"/>
                            <a:t>i</a:t>
                          </a:r>
                          <a:r>
                            <a:rPr lang="en-GB" sz="1100" dirty="0"/>
                            <a:t>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1027347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230712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5.8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7.4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20.2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4973302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47252858"/>
                      </a:ext>
                    </a:extLst>
                  </a:tr>
                  <a:tr h="248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(j)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GB" sz="11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6503193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9191993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−5.2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−15.6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75566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−130</m:t>
                                </m:r>
                              </m:oMath>
                            </m:oMathPara>
                          </a14:m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110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2762997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0911981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D8B31D4C-1E34-7652-630F-DD1D8808AE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9288501"/>
                  </p:ext>
                </p:extLst>
              </p:nvPr>
            </p:nvGraphicFramePr>
            <p:xfrm>
              <a:off x="135729" y="510782"/>
              <a:ext cx="6586542" cy="873539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0000">
                      <a:extLst>
                        <a:ext uri="{9D8B030D-6E8A-4147-A177-3AD203B41FA5}">
                          <a16:colId xmlns:a16="http://schemas.microsoft.com/office/drawing/2014/main" val="1377611969"/>
                        </a:ext>
                      </a:extLst>
                    </a:gridCol>
                    <a:gridCol w="490084">
                      <a:extLst>
                        <a:ext uri="{9D8B030D-6E8A-4147-A177-3AD203B41FA5}">
                          <a16:colId xmlns:a16="http://schemas.microsoft.com/office/drawing/2014/main" val="2768777410"/>
                        </a:ext>
                      </a:extLst>
                    </a:gridCol>
                    <a:gridCol w="191376">
                      <a:extLst>
                        <a:ext uri="{9D8B030D-6E8A-4147-A177-3AD203B41FA5}">
                          <a16:colId xmlns:a16="http://schemas.microsoft.com/office/drawing/2014/main" val="833038927"/>
                        </a:ext>
                      </a:extLst>
                    </a:gridCol>
                    <a:gridCol w="490084">
                      <a:extLst>
                        <a:ext uri="{9D8B030D-6E8A-4147-A177-3AD203B41FA5}">
                          <a16:colId xmlns:a16="http://schemas.microsoft.com/office/drawing/2014/main" val="3966210017"/>
                        </a:ext>
                      </a:extLst>
                    </a:gridCol>
                    <a:gridCol w="191376">
                      <a:extLst>
                        <a:ext uri="{9D8B030D-6E8A-4147-A177-3AD203B41FA5}">
                          <a16:colId xmlns:a16="http://schemas.microsoft.com/office/drawing/2014/main" val="2806283366"/>
                        </a:ext>
                      </a:extLst>
                    </a:gridCol>
                    <a:gridCol w="490084">
                      <a:extLst>
                        <a:ext uri="{9D8B030D-6E8A-4147-A177-3AD203B41FA5}">
                          <a16:colId xmlns:a16="http://schemas.microsoft.com/office/drawing/2014/main" val="425316795"/>
                        </a:ext>
                      </a:extLst>
                    </a:gridCol>
                    <a:gridCol w="191376">
                      <a:extLst>
                        <a:ext uri="{9D8B030D-6E8A-4147-A177-3AD203B41FA5}">
                          <a16:colId xmlns:a16="http://schemas.microsoft.com/office/drawing/2014/main" val="2404541281"/>
                        </a:ext>
                      </a:extLst>
                    </a:gridCol>
                    <a:gridCol w="490084">
                      <a:extLst>
                        <a:ext uri="{9D8B030D-6E8A-4147-A177-3AD203B41FA5}">
                          <a16:colId xmlns:a16="http://schemas.microsoft.com/office/drawing/2014/main" val="1046090192"/>
                        </a:ext>
                      </a:extLst>
                    </a:gridCol>
                    <a:gridCol w="490084">
                      <a:extLst>
                        <a:ext uri="{9D8B030D-6E8A-4147-A177-3AD203B41FA5}">
                          <a16:colId xmlns:a16="http://schemas.microsoft.com/office/drawing/2014/main" val="1717187284"/>
                        </a:ext>
                      </a:extLst>
                    </a:gridCol>
                    <a:gridCol w="590245">
                      <a:extLst>
                        <a:ext uri="{9D8B030D-6E8A-4147-A177-3AD203B41FA5}">
                          <a16:colId xmlns:a16="http://schemas.microsoft.com/office/drawing/2014/main" val="2458430184"/>
                        </a:ext>
                      </a:extLst>
                    </a:gridCol>
                    <a:gridCol w="191376">
                      <a:extLst>
                        <a:ext uri="{9D8B030D-6E8A-4147-A177-3AD203B41FA5}">
                          <a16:colId xmlns:a16="http://schemas.microsoft.com/office/drawing/2014/main" val="280060597"/>
                        </a:ext>
                      </a:extLst>
                    </a:gridCol>
                    <a:gridCol w="1248829">
                      <a:extLst>
                        <a:ext uri="{9D8B030D-6E8A-4147-A177-3AD203B41FA5}">
                          <a16:colId xmlns:a16="http://schemas.microsoft.com/office/drawing/2014/main" val="2268660558"/>
                        </a:ext>
                      </a:extLst>
                    </a:gridCol>
                    <a:gridCol w="191376">
                      <a:extLst>
                        <a:ext uri="{9D8B030D-6E8A-4147-A177-3AD203B41FA5}">
                          <a16:colId xmlns:a16="http://schemas.microsoft.com/office/drawing/2014/main" val="2133331466"/>
                        </a:ext>
                      </a:extLst>
                    </a:gridCol>
                    <a:gridCol w="980168">
                      <a:extLst>
                        <a:ext uri="{9D8B030D-6E8A-4147-A177-3AD203B41FA5}">
                          <a16:colId xmlns:a16="http://schemas.microsoft.com/office/drawing/2014/main" val="1902104558"/>
                        </a:ext>
                      </a:extLst>
                    </a:gridCol>
                  </a:tblGrid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 err="1"/>
                            <a:t>eg</a:t>
                          </a:r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2439" r="-1164198" b="-33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2439" r="-1040000" b="-33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2439" r="-900000" b="-33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2439" r="-760000" b="-33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2439" r="-660000" b="-33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2439" r="-444330" b="-33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36652516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39032686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111111" r="-1164198" b="-244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8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111111" r="-660000" b="-244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71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111111" r="-94634" b="-244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111111" r="-1242" b="-24462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0316418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06745725"/>
                      </a:ext>
                    </a:extLst>
                  </a:tr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(a)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311905" r="-1164198" b="-300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311905" r="-1040000" b="-300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311905" r="-900000" b="-300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311905" r="-760000" b="-300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311905" r="-660000" b="-300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311905" r="-444330" b="-300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985489369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99899929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12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17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27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351852" r="-660000" b="-22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162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351852" r="-94634" b="-2205556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351852" r="-1242" b="-220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1300531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5446276"/>
                      </a:ext>
                    </a:extLst>
                  </a:tr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(b)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639024" r="-1164198" b="-27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639024" r="-1040000" b="-27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639024" r="-900000" b="-27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639024" r="-760000" b="-27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639024" r="-660000" b="-27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639024" r="-444330" b="-27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29329521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83611928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8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6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4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605660" r="-660000" b="-20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605660" r="-444330" b="-20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605660" r="-94634" b="-200188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605660" r="-1242" b="-200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7176865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068505002"/>
                      </a:ext>
                    </a:extLst>
                  </a:tr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(c)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956098" r="-1164198" b="-24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956098" r="-1040000" b="-24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956098" r="-900000" b="-24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956098" r="-760000" b="-24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956098" r="-660000" b="-24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956098" r="-444330" b="-2443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43522387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algn="l" defTabSz="755660" rtl="0" eaLnBrk="1" latinLnBrk="0" hangingPunct="1"/>
                          <a:endParaRPr lang="en-GB" sz="10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67620029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3.5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6.5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9.5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12.5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835185" r="-660000" b="-17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123.5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835185" r="-94634" b="-1722222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835185" r="-1242" b="-17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8663045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08335650"/>
                      </a:ext>
                    </a:extLst>
                  </a:tr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(d)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1242857" r="-1164198" b="-20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1242857" r="-1040000" b="-20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1242857" r="-900000" b="-20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1242857" r="-760000" b="-20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1242857" r="-660000" b="-20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1242857" r="-444330" b="-20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4022589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88453266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1075926" r="-1164198" b="-148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1075926" r="-1040000" b="-148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1075926" r="-900000" b="-148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0.3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1075926" r="-660000" b="-148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2.7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1075926" r="-94634" b="-148148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1075926" r="-1242" b="-148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3246043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74800440"/>
                      </a:ext>
                    </a:extLst>
                  </a:tr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(e)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1592683" r="-1164198" b="-1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1592683" r="-1040000" b="-1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1592683" r="-900000" b="-1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1592683" r="-760000" b="-1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1592683" r="-660000" b="-1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1592683" r="-444330" b="-1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67475999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49338226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1343396" r="-660000" b="-1264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430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1343396" r="-94634" b="-12641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1343396" r="-1242" b="-1264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8152161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411531175"/>
                      </a:ext>
                    </a:extLst>
                  </a:tr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(f)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1909756" r="-1164198" b="-149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1909756" r="-1040000" b="-149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1909756" r="-900000" b="-149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1909756" r="-760000" b="-149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1909756" r="-660000" b="-149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1909756" r="-444330" b="-14902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19312713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46645469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1559259" r="-660000" b="-9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1559259" r="-444330" b="-99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1559259" r="-94634" b="-99814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1559259" r="-1242" b="-9981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987569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3219964"/>
                      </a:ext>
                    </a:extLst>
                  </a:tr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(g)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2229268" r="-1164198" b="-1170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2229268" r="-1040000" b="-1170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2229268" r="-900000" b="-1170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2229268" r="-760000" b="-1170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2229268" r="-660000" b="-1170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2229268" r="-444330" b="-1170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6059236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36878300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1800000" r="-660000" b="-75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1800000" r="-444330" b="-757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1800000" r="-94634" b="-75740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1800000" r="-1242" b="-757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8493751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92354834"/>
                      </a:ext>
                    </a:extLst>
                  </a:tr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(h)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2546341" r="-1164198" b="-85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2546341" r="-1040000" b="-85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2546341" r="-900000" b="-85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2546341" r="-760000" b="-85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2546341" r="-660000" b="-85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2546341" r="-444330" b="-85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96484455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863779800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2081132" r="-660000" b="-526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2081132" r="-444330" b="-526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2081132" r="-94634" b="-526415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2081132" r="-1242" b="-5264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1902320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41455041"/>
                      </a:ext>
                    </a:extLst>
                  </a:tr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</a:t>
                          </a:r>
                          <a:r>
                            <a:rPr lang="en-GB" sz="1100" dirty="0" err="1"/>
                            <a:t>i</a:t>
                          </a:r>
                          <a:r>
                            <a:rPr lang="en-GB" sz="1100" dirty="0"/>
                            <a:t>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2863415" r="-1164198" b="-5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2863415" r="-1040000" b="-5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2863415" r="-900000" b="-5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2863415" r="-760000" b="-5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2863415" r="-660000" b="-5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2863415" r="-444330" b="-5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10273472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230712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5.8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7.4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2283333" r="-660000" b="-2740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20.2</a:t>
                          </a:r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2283333" r="-94634" b="-274074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2283333" r="-1242" b="-2740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9733025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47252858"/>
                      </a:ext>
                    </a:extLst>
                  </a:tr>
                  <a:tr h="2506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dirty="0"/>
                            <a:t>(j)</a:t>
                          </a:r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2840" t="-3182927" r="-1164198" b="-2170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7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3182927" r="-1040000" b="-2170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3750" t="-3182927" r="-900000" b="-2170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3182927" r="-760000" b="-2170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3182927" r="-660000" b="-2170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3182927" r="-444330" b="-2170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65031934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3"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29191993"/>
                      </a:ext>
                    </a:extLst>
                  </a:tr>
                  <a:tr h="326723"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13750" t="-2573585" r="-1040000" b="-33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3750" t="-2573585" r="-760000" b="-33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93750" t="-2573585" r="-660000" b="-33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2165" t="-2573585" r="-444330" b="-33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100" dirty="0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3659" t="-2573585" r="-94634" b="-33962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71429" t="-2573585" r="-1242" b="-339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7629976"/>
                      </a:ext>
                    </a:extLst>
                  </a:tr>
                  <a:tr h="108388"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 sz="1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GB" sz="100" dirty="0"/>
                        </a:p>
                      </a:txBody>
                      <a:tcPr marL="82988" marR="82988" marT="41494" marB="41494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0911981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F6D32575-EE68-45FA-9C5A-34ECAE106646}"/>
              </a:ext>
            </a:extLst>
          </p:cNvPr>
          <p:cNvSpPr/>
          <p:nvPr/>
        </p:nvSpPr>
        <p:spPr>
          <a:xfrm>
            <a:off x="0" y="-1"/>
            <a:ext cx="1764947" cy="3267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312" dirty="0">
                <a:solidFill>
                  <a:schemeClr val="bg1"/>
                </a:solidFill>
              </a:rPr>
              <a:t>TASK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2D2DF7-B8BD-09AD-FA51-8AA00AB2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5729" y="9389379"/>
            <a:ext cx="2314575" cy="516621"/>
          </a:xfrm>
        </p:spPr>
        <p:txBody>
          <a:bodyPr/>
          <a:lstStyle>
            <a:defPPr>
              <a:defRPr lang="en-US"/>
            </a:defPPr>
            <a:lvl1pPr marL="0" algn="l" defTabSz="38117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177" algn="l" defTabSz="38117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355" algn="l" defTabSz="38117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532" algn="l" defTabSz="38117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4710" algn="l" defTabSz="38117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5887" algn="l" defTabSz="38117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7065" algn="l" defTabSz="38117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8241" algn="l" defTabSz="38117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9419" algn="l" defTabSz="38117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accent2"/>
                </a:solidFill>
              </a:rPr>
              <a:t>@karenshancock Aug 2022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FDF41B-A644-24C8-F49A-2686A0521109}"/>
              </a:ext>
            </a:extLst>
          </p:cNvPr>
          <p:cNvSpPr/>
          <p:nvPr/>
        </p:nvSpPr>
        <p:spPr>
          <a:xfrm>
            <a:off x="1764947" y="0"/>
            <a:ext cx="5093053" cy="3267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8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968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952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936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920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904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887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871" algn="l" defTabSz="419984" rtl="0" eaLnBrk="1" latinLnBrk="0" hangingPunct="1"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500"/>
          </a:p>
        </p:txBody>
      </p:sp>
    </p:spTree>
    <p:extLst>
      <p:ext uri="{BB962C8B-B14F-4D97-AF65-F5344CB8AC3E}">
        <p14:creationId xmlns:p14="http://schemas.microsoft.com/office/powerpoint/2010/main" val="50555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218</Words>
  <Application>Microsoft Office PowerPoint</Application>
  <PresentationFormat>A4 Paper (210x297 mm)</PresentationFormat>
  <Paragraphs>147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1</cp:revision>
  <dcterms:created xsi:type="dcterms:W3CDTF">2022-08-17T07:26:31Z</dcterms:created>
  <dcterms:modified xsi:type="dcterms:W3CDTF">2022-08-17T07:31:50Z</dcterms:modified>
</cp:coreProperties>
</file>