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6DC54E-B659-4141-B7DE-9E3AF43B3D55}" v="1" dt="2023-02-03T19:39:10.3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9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1392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ACAB-955D-4E49-B01A-3EA0C751246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FF5F-314C-44A6-B7B8-992D598B5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663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ACAB-955D-4E49-B01A-3EA0C751246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FF5F-314C-44A6-B7B8-992D598B5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38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ACAB-955D-4E49-B01A-3EA0C751246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FF5F-314C-44A6-B7B8-992D598B5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73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ACAB-955D-4E49-B01A-3EA0C751246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FF5F-314C-44A6-B7B8-992D598B5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660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ACAB-955D-4E49-B01A-3EA0C751246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FF5F-314C-44A6-B7B8-992D598B5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612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ACAB-955D-4E49-B01A-3EA0C751246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FF5F-314C-44A6-B7B8-992D598B5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858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ACAB-955D-4E49-B01A-3EA0C751246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FF5F-314C-44A6-B7B8-992D598B5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170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ACAB-955D-4E49-B01A-3EA0C751246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FF5F-314C-44A6-B7B8-992D598B5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40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ACAB-955D-4E49-B01A-3EA0C751246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FF5F-314C-44A6-B7B8-992D598B5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786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ACAB-955D-4E49-B01A-3EA0C751246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FF5F-314C-44A6-B7B8-992D598B5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131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9ACAB-955D-4E49-B01A-3EA0C751246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FF5F-314C-44A6-B7B8-992D598B5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07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9ACAB-955D-4E49-B01A-3EA0C7512464}" type="datetimeFigureOut">
              <a:rPr lang="en-GB" smtClean="0"/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9FF5F-314C-44A6-B7B8-992D598B5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155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ECF68B7-AF1C-53E5-EB03-818BA59C2895}"/>
              </a:ext>
            </a:extLst>
          </p:cNvPr>
          <p:cNvSpPr/>
          <p:nvPr/>
        </p:nvSpPr>
        <p:spPr>
          <a:xfrm>
            <a:off x="1" y="0"/>
            <a:ext cx="990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BOUNDS WITH EQUATIONS COMPLETION TABLE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83167369-CF72-4F90-C103-E44B9B75770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7922747"/>
                  </p:ext>
                </p:extLst>
              </p:nvPr>
            </p:nvGraphicFramePr>
            <p:xfrm>
              <a:off x="139701" y="402000"/>
              <a:ext cx="9626598" cy="630719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04433">
                      <a:extLst>
                        <a:ext uri="{9D8B030D-6E8A-4147-A177-3AD203B41FA5}">
                          <a16:colId xmlns:a16="http://schemas.microsoft.com/office/drawing/2014/main" val="2027413157"/>
                        </a:ext>
                      </a:extLst>
                    </a:gridCol>
                    <a:gridCol w="1604433">
                      <a:extLst>
                        <a:ext uri="{9D8B030D-6E8A-4147-A177-3AD203B41FA5}">
                          <a16:colId xmlns:a16="http://schemas.microsoft.com/office/drawing/2014/main" val="1748157708"/>
                        </a:ext>
                      </a:extLst>
                    </a:gridCol>
                    <a:gridCol w="1604433">
                      <a:extLst>
                        <a:ext uri="{9D8B030D-6E8A-4147-A177-3AD203B41FA5}">
                          <a16:colId xmlns:a16="http://schemas.microsoft.com/office/drawing/2014/main" val="118614401"/>
                        </a:ext>
                      </a:extLst>
                    </a:gridCol>
                    <a:gridCol w="1604433">
                      <a:extLst>
                        <a:ext uri="{9D8B030D-6E8A-4147-A177-3AD203B41FA5}">
                          <a16:colId xmlns:a16="http://schemas.microsoft.com/office/drawing/2014/main" val="3540424449"/>
                        </a:ext>
                      </a:extLst>
                    </a:gridCol>
                    <a:gridCol w="1604433">
                      <a:extLst>
                        <a:ext uri="{9D8B030D-6E8A-4147-A177-3AD203B41FA5}">
                          <a16:colId xmlns:a16="http://schemas.microsoft.com/office/drawing/2014/main" val="2054017028"/>
                        </a:ext>
                      </a:extLst>
                    </a:gridCol>
                    <a:gridCol w="1604433">
                      <a:extLst>
                        <a:ext uri="{9D8B030D-6E8A-4147-A177-3AD203B41FA5}">
                          <a16:colId xmlns:a16="http://schemas.microsoft.com/office/drawing/2014/main" val="401103930"/>
                        </a:ext>
                      </a:extLst>
                    </a:gridCol>
                  </a:tblGrid>
                  <a:tr h="487917">
                    <a:tc gridSpan="6"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. 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oMath>
                          </a14:m>
                          <a:r>
                            <a:rPr lang="en-GB" sz="1400" dirty="0"/>
                            <a:t> and</a:t>
                          </a:r>
                          <a:r>
                            <a:rPr lang="en-GB" sz="1400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baseline="0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oMath>
                          </a14:m>
                          <a:r>
                            <a:rPr lang="en-GB" sz="1400" dirty="0"/>
                            <a:t> are all rounded to the degree of accuracy</a:t>
                          </a:r>
                          <a:r>
                            <a:rPr lang="en-GB" sz="1400" baseline="0" dirty="0"/>
                            <a:t> stated. Find the maximum and minimum values for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baseline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400" dirty="0"/>
                            <a:t>.</a:t>
                          </a:r>
                          <a:br>
                            <a:rPr lang="en-GB" sz="1400" dirty="0"/>
                          </a:br>
                          <a:r>
                            <a:rPr lang="en-GB" sz="1400" dirty="0"/>
                            <a:t>Value</a:t>
                          </a:r>
                          <a:r>
                            <a:rPr lang="en-GB" sz="1400" baseline="0" dirty="0"/>
                            <a:t>s given for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400" b="0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0" i="1" baseline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400" b="0" i="0" baseline="0" smtClean="0">
                                      <a:latin typeface="Cambria Math" panose="02040503050406030204" pitchFamily="18" charset="0"/>
                                    </a:rPr>
                                    <m:t>max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1400" dirty="0"/>
                            <a:t> are exact.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84818394"/>
                      </a:ext>
                    </a:extLst>
                  </a:tr>
                  <a:tr h="29328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Equation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m:rPr>
                                        <m:nor/>
                                      </m:rPr>
                                      <a:rPr lang="en-GB" sz="14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m:rPr>
                                        <m:nor/>
                                      </m:rPr>
                                      <a:rPr lang="en-GB" sz="1400" b="0" i="0" smtClean="0">
                                        <a:latin typeface="Cambria Math" panose="02040503050406030204" pitchFamily="18" charset="0"/>
                                      </a:rPr>
                                      <m:t>min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68579364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10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12.1 (3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3.4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𝑎𝑥</m:t>
                                    </m:r>
                                  </m:e>
                                </m:rad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4387336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0.5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4.5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−2.0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num>
                                  <m:den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39164549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5.2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3.4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5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  <m:sSup>
                                      <m:sSup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den>
                                </m:f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88271277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3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4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8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𝑎𝑥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24284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5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−3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borderBox>
                                <m:borderBox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1400" dirty="0"/>
                            <a:t>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𝑎𝑥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𝑏𝑐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−3.25</m:t>
                                </m:r>
                              </m:oMath>
                            </m:oMathPara>
                          </a14:m>
                          <a:endParaRPr lang="en-GB" sz="1400" b="0" dirty="0"/>
                        </a:p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91691390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borderBox>
                                <m:borderBox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1400" dirty="0"/>
                            <a:t>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4.3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0.3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num>
                                  <m:den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9.35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375896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83167369-CF72-4F90-C103-E44B9B75770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7922747"/>
                  </p:ext>
                </p:extLst>
              </p:nvPr>
            </p:nvGraphicFramePr>
            <p:xfrm>
              <a:off x="139701" y="402000"/>
              <a:ext cx="9626598" cy="630719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04433">
                      <a:extLst>
                        <a:ext uri="{9D8B030D-6E8A-4147-A177-3AD203B41FA5}">
                          <a16:colId xmlns:a16="http://schemas.microsoft.com/office/drawing/2014/main" val="2027413157"/>
                        </a:ext>
                      </a:extLst>
                    </a:gridCol>
                    <a:gridCol w="1604433">
                      <a:extLst>
                        <a:ext uri="{9D8B030D-6E8A-4147-A177-3AD203B41FA5}">
                          <a16:colId xmlns:a16="http://schemas.microsoft.com/office/drawing/2014/main" val="1748157708"/>
                        </a:ext>
                      </a:extLst>
                    </a:gridCol>
                    <a:gridCol w="1604433">
                      <a:extLst>
                        <a:ext uri="{9D8B030D-6E8A-4147-A177-3AD203B41FA5}">
                          <a16:colId xmlns:a16="http://schemas.microsoft.com/office/drawing/2014/main" val="118614401"/>
                        </a:ext>
                      </a:extLst>
                    </a:gridCol>
                    <a:gridCol w="1604433">
                      <a:extLst>
                        <a:ext uri="{9D8B030D-6E8A-4147-A177-3AD203B41FA5}">
                          <a16:colId xmlns:a16="http://schemas.microsoft.com/office/drawing/2014/main" val="3540424449"/>
                        </a:ext>
                      </a:extLst>
                    </a:gridCol>
                    <a:gridCol w="1604433">
                      <a:extLst>
                        <a:ext uri="{9D8B030D-6E8A-4147-A177-3AD203B41FA5}">
                          <a16:colId xmlns:a16="http://schemas.microsoft.com/office/drawing/2014/main" val="2054017028"/>
                        </a:ext>
                      </a:extLst>
                    </a:gridCol>
                    <a:gridCol w="1604433">
                      <a:extLst>
                        <a:ext uri="{9D8B030D-6E8A-4147-A177-3AD203B41FA5}">
                          <a16:colId xmlns:a16="http://schemas.microsoft.com/office/drawing/2014/main" val="401103930"/>
                        </a:ext>
                      </a:extLst>
                    </a:gridCol>
                  </a:tblGrid>
                  <a:tr h="518160">
                    <a:tc gridSpan="6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3" t="-2353" r="-127" b="-112117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84818394"/>
                      </a:ext>
                    </a:extLst>
                  </a:tr>
                  <a:tr h="31146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79" t="-170588" r="-499621" b="-176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760" t="-170588" r="-401521" b="-176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170588" r="-300000" b="-176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Equation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9621" t="-170588" r="-100379" b="-176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01521" t="-170588" r="-760" b="-17686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68579364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10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12.1 (3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3.4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141" t="-92000" r="-201141" b="-5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4387336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0.5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4.5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−2.0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141" t="-192000" r="-201141" b="-4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39164549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5.2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3.4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5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141" t="-292000" r="-201141" b="-3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88271277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3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4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8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141" t="-392000" r="-201141" b="-2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24284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5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−3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492000" r="-300000" b="-1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141" t="-492000" r="-201141" b="-1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9621" t="-492000" r="-100379" b="-1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91691390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79" t="-592000" r="-499621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4.3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0.3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141" t="-592000" r="-201141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9621" t="-592000" r="-100379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3758961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34058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ECF68B7-AF1C-53E5-EB03-818BA59C2895}"/>
              </a:ext>
            </a:extLst>
          </p:cNvPr>
          <p:cNvSpPr/>
          <p:nvPr/>
        </p:nvSpPr>
        <p:spPr>
          <a:xfrm>
            <a:off x="1" y="0"/>
            <a:ext cx="990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BOUNDS WITH EQUATIONS COMPLETION TABLE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83167369-CF72-4F90-C103-E44B9B75770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8745413"/>
                  </p:ext>
                </p:extLst>
              </p:nvPr>
            </p:nvGraphicFramePr>
            <p:xfrm>
              <a:off x="139701" y="402000"/>
              <a:ext cx="9626598" cy="630719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04433">
                      <a:extLst>
                        <a:ext uri="{9D8B030D-6E8A-4147-A177-3AD203B41FA5}">
                          <a16:colId xmlns:a16="http://schemas.microsoft.com/office/drawing/2014/main" val="2027413157"/>
                        </a:ext>
                      </a:extLst>
                    </a:gridCol>
                    <a:gridCol w="1604433">
                      <a:extLst>
                        <a:ext uri="{9D8B030D-6E8A-4147-A177-3AD203B41FA5}">
                          <a16:colId xmlns:a16="http://schemas.microsoft.com/office/drawing/2014/main" val="1748157708"/>
                        </a:ext>
                      </a:extLst>
                    </a:gridCol>
                    <a:gridCol w="1604433">
                      <a:extLst>
                        <a:ext uri="{9D8B030D-6E8A-4147-A177-3AD203B41FA5}">
                          <a16:colId xmlns:a16="http://schemas.microsoft.com/office/drawing/2014/main" val="118614401"/>
                        </a:ext>
                      </a:extLst>
                    </a:gridCol>
                    <a:gridCol w="1604433">
                      <a:extLst>
                        <a:ext uri="{9D8B030D-6E8A-4147-A177-3AD203B41FA5}">
                          <a16:colId xmlns:a16="http://schemas.microsoft.com/office/drawing/2014/main" val="3540424449"/>
                        </a:ext>
                      </a:extLst>
                    </a:gridCol>
                    <a:gridCol w="1604433">
                      <a:extLst>
                        <a:ext uri="{9D8B030D-6E8A-4147-A177-3AD203B41FA5}">
                          <a16:colId xmlns:a16="http://schemas.microsoft.com/office/drawing/2014/main" val="2054017028"/>
                        </a:ext>
                      </a:extLst>
                    </a:gridCol>
                    <a:gridCol w="1604433">
                      <a:extLst>
                        <a:ext uri="{9D8B030D-6E8A-4147-A177-3AD203B41FA5}">
                          <a16:colId xmlns:a16="http://schemas.microsoft.com/office/drawing/2014/main" val="401103930"/>
                        </a:ext>
                      </a:extLst>
                    </a:gridCol>
                  </a:tblGrid>
                  <a:tr h="487917">
                    <a:tc gridSpan="6"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. 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oMath>
                          </a14:m>
                          <a:r>
                            <a:rPr lang="en-GB" sz="1400" dirty="0"/>
                            <a:t> and</a:t>
                          </a:r>
                          <a:r>
                            <a:rPr lang="en-GB" sz="1400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baseline="0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oMath>
                          </a14:m>
                          <a:r>
                            <a:rPr lang="en-GB" sz="1400" dirty="0"/>
                            <a:t> are all rounded to the degree of accuracy</a:t>
                          </a:r>
                          <a:r>
                            <a:rPr lang="en-GB" sz="1400" baseline="0" dirty="0"/>
                            <a:t> stated. Find the maximum and minimum values for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baseline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400" dirty="0"/>
                            <a:t>.</a:t>
                          </a:r>
                          <a:br>
                            <a:rPr lang="en-GB" sz="1400" dirty="0"/>
                          </a:br>
                          <a:r>
                            <a:rPr lang="en-GB" sz="1400" dirty="0"/>
                            <a:t>Value</a:t>
                          </a:r>
                          <a:r>
                            <a:rPr lang="en-GB" sz="1400" baseline="0" dirty="0"/>
                            <a:t>s given for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400" b="0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0" i="1" baseline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m:rPr>
                                      <m:nor/>
                                    </m:rPr>
                                    <a:rPr lang="en-GB" sz="1400" b="0" i="0" baseline="0" smtClean="0">
                                      <a:latin typeface="Cambria Math" panose="02040503050406030204" pitchFamily="18" charset="0"/>
                                    </a:rPr>
                                    <m:t>max</m:t>
                                  </m:r>
                                </m:sub>
                              </m:sSub>
                            </m:oMath>
                          </a14:m>
                          <a:r>
                            <a:rPr lang="en-GB" sz="1400" dirty="0"/>
                            <a:t> are exact.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84818394"/>
                      </a:ext>
                    </a:extLst>
                  </a:tr>
                  <a:tr h="29328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Equation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m:rPr>
                                        <m:nor/>
                                      </m:rPr>
                                      <a:rPr lang="en-GB" sz="14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m:rPr>
                                        <m:nor/>
                                      </m:rPr>
                                      <a:rPr lang="en-GB" sz="1400" b="0" i="0" smtClean="0">
                                        <a:latin typeface="Cambria Math" panose="02040503050406030204" pitchFamily="18" charset="0"/>
                                      </a:rPr>
                                      <m:t>min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68579364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10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12.1 (3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3.4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𝑎𝑥</m:t>
                                    </m:r>
                                  </m:e>
                                </m:rad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8.15 (3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4.93 (3 sig fig)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4387336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0.5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4.5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−2.0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num>
                                  <m:den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den>
                                </m:f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0.0402 (3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0.0303 (3 sig fig)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39164549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5.2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3.4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5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  <m:sSup>
                                      <m:sSup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den>
                                </m:f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1.919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 (3 sig fig)</a:t>
                          </a:r>
                        </a:p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−1.919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 (3 sig fig)</a:t>
                          </a:r>
                        </a:p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88271277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3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4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8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𝑎𝑥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−0.857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 (3 sig fig)</a:t>
                          </a:r>
                        </a:p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oMath>
                            </m:oMathPara>
                          </a14:m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24284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5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−3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borderBox>
                                <m:borderBox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1400" dirty="0"/>
                            <a:t>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𝑎𝑥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𝑏𝑐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−3.25</m:t>
                                </m:r>
                              </m:oMath>
                            </m:oMathPara>
                          </a14:m>
                          <a:endParaRPr lang="en-GB" sz="1400" b="0" dirty="0"/>
                        </a:p>
                        <a:p>
                          <a:pPr algn="ctr"/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−5.64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 (3 sig fig)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91691390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borderBox>
                                <m:borderBoxPr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borderBoxPr>
                                <m:e/>
                              </m:borderBox>
                            </m:oMath>
                          </a14:m>
                          <a:r>
                            <a:rPr lang="en-GB" sz="1400" dirty="0"/>
                            <a:t>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4.3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0.3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num>
                                  <m:den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9.35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3.99 (3 sig fig)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3758961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83167369-CF72-4F90-C103-E44B9B75770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8745413"/>
                  </p:ext>
                </p:extLst>
              </p:nvPr>
            </p:nvGraphicFramePr>
            <p:xfrm>
              <a:off x="139701" y="402000"/>
              <a:ext cx="9626598" cy="630719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04433">
                      <a:extLst>
                        <a:ext uri="{9D8B030D-6E8A-4147-A177-3AD203B41FA5}">
                          <a16:colId xmlns:a16="http://schemas.microsoft.com/office/drawing/2014/main" val="2027413157"/>
                        </a:ext>
                      </a:extLst>
                    </a:gridCol>
                    <a:gridCol w="1604433">
                      <a:extLst>
                        <a:ext uri="{9D8B030D-6E8A-4147-A177-3AD203B41FA5}">
                          <a16:colId xmlns:a16="http://schemas.microsoft.com/office/drawing/2014/main" val="1748157708"/>
                        </a:ext>
                      </a:extLst>
                    </a:gridCol>
                    <a:gridCol w="1604433">
                      <a:extLst>
                        <a:ext uri="{9D8B030D-6E8A-4147-A177-3AD203B41FA5}">
                          <a16:colId xmlns:a16="http://schemas.microsoft.com/office/drawing/2014/main" val="118614401"/>
                        </a:ext>
                      </a:extLst>
                    </a:gridCol>
                    <a:gridCol w="1604433">
                      <a:extLst>
                        <a:ext uri="{9D8B030D-6E8A-4147-A177-3AD203B41FA5}">
                          <a16:colId xmlns:a16="http://schemas.microsoft.com/office/drawing/2014/main" val="3540424449"/>
                        </a:ext>
                      </a:extLst>
                    </a:gridCol>
                    <a:gridCol w="1604433">
                      <a:extLst>
                        <a:ext uri="{9D8B030D-6E8A-4147-A177-3AD203B41FA5}">
                          <a16:colId xmlns:a16="http://schemas.microsoft.com/office/drawing/2014/main" val="2054017028"/>
                        </a:ext>
                      </a:extLst>
                    </a:gridCol>
                    <a:gridCol w="1604433">
                      <a:extLst>
                        <a:ext uri="{9D8B030D-6E8A-4147-A177-3AD203B41FA5}">
                          <a16:colId xmlns:a16="http://schemas.microsoft.com/office/drawing/2014/main" val="401103930"/>
                        </a:ext>
                      </a:extLst>
                    </a:gridCol>
                  </a:tblGrid>
                  <a:tr h="518160">
                    <a:tc gridSpan="6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3" t="-2353" r="-127" b="-1121176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84818394"/>
                      </a:ext>
                    </a:extLst>
                  </a:tr>
                  <a:tr h="31146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79" t="-170588" r="-499621" b="-176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760" t="-170588" r="-401521" b="-176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170588" r="-300000" b="-176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Equation</a:t>
                          </a: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9621" t="-170588" r="-100379" b="-17686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01521" t="-170588" r="-760" b="-17686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68579364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10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12.1 (3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3.4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141" t="-92000" r="-201141" b="-5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8.15 (3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4.93 (3 sig fig)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4387336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0.5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4.5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−2.0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141" t="-192000" r="-201141" b="-4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0.0402 (3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0.0303 (3 sig fig)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39164549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5.2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3.4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5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141" t="-292000" r="-201141" b="-3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9621" t="-292000" r="-100379" b="-3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01521" t="-292000" r="-760" b="-30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88271277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3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4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8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141" t="-392000" r="-201141" b="-2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9621" t="-392000" r="-100379" b="-2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01521" t="-392000" r="-760" b="-20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24284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5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−3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492000" r="-300000" b="-1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141" t="-492000" r="-201141" b="-1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9621" t="-492000" r="-100379" b="-10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01521" t="-492000" r="-760" b="-10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91691390"/>
                      </a:ext>
                    </a:extLst>
                  </a:tr>
                  <a:tr h="91292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79" t="-592000" r="-499621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4.3 (2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0.3 (1 sig fig)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141" t="-592000" r="-201141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9621" t="-592000" r="-100379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3.99 (3 sig fig)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3758961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36167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26</TotalTime>
  <Words>425</Words>
  <Application>Microsoft Office PowerPoint</Application>
  <PresentationFormat>A4 Paper (210x297 mm)</PresentationFormat>
  <Paragraphs>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</vt:lpstr>
      <vt:lpstr>Cambria Math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boundsCompletion</dc:title>
  <dc:creator>Karen Hancock</dc:creator>
  <cp:lastModifiedBy>Karen Hancock</cp:lastModifiedBy>
  <cp:revision>2</cp:revision>
  <dcterms:created xsi:type="dcterms:W3CDTF">2023-02-01T21:26:30Z</dcterms:created>
  <dcterms:modified xsi:type="dcterms:W3CDTF">2023-02-03T19:39:23Z</dcterms:modified>
</cp:coreProperties>
</file>