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</p:sldIdLst>
  <p:sldSz cx="9906000" cy="6858000" type="A4"/>
  <p:notesSz cx="7102475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Check In" id="{F2CE81FD-6BA3-42C8-93DC-5BED456009CE}">
          <p14:sldIdLst>
            <p14:sldId id="256"/>
          </p14:sldIdLst>
        </p14:section>
        <p14:section name="Worked Example" id="{91A6BCD5-8931-45C3-8DC8-1F4A0E6668EB}">
          <p14:sldIdLst>
            <p14:sldId id="257"/>
          </p14:sldIdLst>
        </p14:section>
        <p14:section name="Backward Faded Questions" id="{AADC7F70-E7EC-4EE7-A125-2775DE5335FF}">
          <p14:sldIdLst>
            <p14:sldId id="258"/>
            <p14:sldId id="259"/>
            <p14:sldId id="260"/>
            <p14:sldId id="261"/>
            <p14:sldId id="262"/>
          </p14:sldIdLst>
        </p14:section>
        <p14:section name="Task ideas" id="{E6DC4DBC-60F2-4AD6-8B8A-9147E60FB4AC}">
          <p14:sldIdLst>
            <p14:sldId id="264"/>
          </p14:sldIdLst>
        </p14:section>
        <p14:section name="Check out" id="{0D71586A-401D-47B7-9EB5-4DF471CEE0CE}">
          <p14:sldIdLst>
            <p14:sldId id="263"/>
            <p14:sldId id="265"/>
            <p14:sldId id="26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A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04F88EC-64D6-4082-B12F-5B382938CCCB}" v="67" dt="2022-03-27T16:50:05.591"/>
    <p1510:client id="{B2123DC7-B7C3-433F-919D-6578F9C74BBB}" v="758" dt="2022-03-27T13:07:18.91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59" d="100"/>
          <a:sy n="59" d="100"/>
        </p:scale>
        <p:origin x="7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ren Hancock" userId="db2644ed-97fc-46e1-8fac-6858fa2e43b1" providerId="ADAL" clId="{604F88EC-64D6-4082-B12F-5B382938CCCB}"/>
    <pc:docChg chg="modSld">
      <pc:chgData name="Karen Hancock" userId="db2644ed-97fc-46e1-8fac-6858fa2e43b1" providerId="ADAL" clId="{604F88EC-64D6-4082-B12F-5B382938CCCB}" dt="2022-03-27T16:50:05.591" v="65"/>
      <pc:docMkLst>
        <pc:docMk/>
      </pc:docMkLst>
      <pc:sldChg chg="modSp">
        <pc:chgData name="Karen Hancock" userId="db2644ed-97fc-46e1-8fac-6858fa2e43b1" providerId="ADAL" clId="{604F88EC-64D6-4082-B12F-5B382938CCCB}" dt="2022-03-27T16:49:22.396" v="53"/>
        <pc:sldMkLst>
          <pc:docMk/>
          <pc:sldMk cId="3222769229" sldId="258"/>
        </pc:sldMkLst>
        <pc:spChg chg="mod">
          <ac:chgData name="Karen Hancock" userId="db2644ed-97fc-46e1-8fac-6858fa2e43b1" providerId="ADAL" clId="{604F88EC-64D6-4082-B12F-5B382938CCCB}" dt="2022-03-27T16:49:22.396" v="53"/>
          <ac:spMkLst>
            <pc:docMk/>
            <pc:sldMk cId="3222769229" sldId="258"/>
            <ac:spMk id="2" creationId="{8A47C0D5-2DC8-483A-970E-4ED9F6EA6D30}"/>
          </ac:spMkLst>
        </pc:spChg>
      </pc:sldChg>
      <pc:sldChg chg="modSp">
        <pc:chgData name="Karen Hancock" userId="db2644ed-97fc-46e1-8fac-6858fa2e43b1" providerId="ADAL" clId="{604F88EC-64D6-4082-B12F-5B382938CCCB}" dt="2022-03-27T16:49:05.318" v="45"/>
        <pc:sldMkLst>
          <pc:docMk/>
          <pc:sldMk cId="3900484266" sldId="259"/>
        </pc:sldMkLst>
        <pc:spChg chg="mod">
          <ac:chgData name="Karen Hancock" userId="db2644ed-97fc-46e1-8fac-6858fa2e43b1" providerId="ADAL" clId="{604F88EC-64D6-4082-B12F-5B382938CCCB}" dt="2022-03-27T16:49:05.318" v="45"/>
          <ac:spMkLst>
            <pc:docMk/>
            <pc:sldMk cId="3900484266" sldId="259"/>
            <ac:spMk id="2" creationId="{8A47C0D5-2DC8-483A-970E-4ED9F6EA6D30}"/>
          </ac:spMkLst>
        </pc:spChg>
      </pc:sldChg>
      <pc:sldChg chg="modSp">
        <pc:chgData name="Karen Hancock" userId="db2644ed-97fc-46e1-8fac-6858fa2e43b1" providerId="ADAL" clId="{604F88EC-64D6-4082-B12F-5B382938CCCB}" dt="2022-03-27T16:50:05.591" v="65"/>
        <pc:sldMkLst>
          <pc:docMk/>
          <pc:sldMk cId="1512461196" sldId="260"/>
        </pc:sldMkLst>
        <pc:spChg chg="mod">
          <ac:chgData name="Karen Hancock" userId="db2644ed-97fc-46e1-8fac-6858fa2e43b1" providerId="ADAL" clId="{604F88EC-64D6-4082-B12F-5B382938CCCB}" dt="2022-03-27T16:50:05.591" v="65"/>
          <ac:spMkLst>
            <pc:docMk/>
            <pc:sldMk cId="1512461196" sldId="260"/>
            <ac:spMk id="2" creationId="{8A47C0D5-2DC8-483A-970E-4ED9F6EA6D30}"/>
          </ac:spMkLst>
        </pc:spChg>
      </pc:sldChg>
    </pc:docChg>
  </pc:docChgLst>
  <pc:docChgLst>
    <pc:chgData name="Karen Hancock" userId="db2644ed-97fc-46e1-8fac-6858fa2e43b1" providerId="ADAL" clId="{B2123DC7-B7C3-433F-919D-6578F9C74BBB}"/>
    <pc:docChg chg="undo custSel addSld delSld modSld addSection modSection">
      <pc:chgData name="Karen Hancock" userId="db2644ed-97fc-46e1-8fac-6858fa2e43b1" providerId="ADAL" clId="{B2123DC7-B7C3-433F-919D-6578F9C74BBB}" dt="2022-03-27T13:07:18.917" v="1081" actId="20577"/>
      <pc:docMkLst>
        <pc:docMk/>
      </pc:docMkLst>
      <pc:sldChg chg="addSp delSp modSp mod">
        <pc:chgData name="Karen Hancock" userId="db2644ed-97fc-46e1-8fac-6858fa2e43b1" providerId="ADAL" clId="{B2123DC7-B7C3-433F-919D-6578F9C74BBB}" dt="2022-03-27T11:43:42.580" v="69" actId="1076"/>
        <pc:sldMkLst>
          <pc:docMk/>
          <pc:sldMk cId="3907057907" sldId="256"/>
        </pc:sldMkLst>
        <pc:spChg chg="del">
          <ac:chgData name="Karen Hancock" userId="db2644ed-97fc-46e1-8fac-6858fa2e43b1" providerId="ADAL" clId="{B2123DC7-B7C3-433F-919D-6578F9C74BBB}" dt="2022-03-27T11:39:28.324" v="0" actId="478"/>
          <ac:spMkLst>
            <pc:docMk/>
            <pc:sldMk cId="3907057907" sldId="256"/>
            <ac:spMk id="2" creationId="{5261C3AD-808C-4D91-898E-CB4563D1F8C8}"/>
          </ac:spMkLst>
        </pc:spChg>
        <pc:spChg chg="del">
          <ac:chgData name="Karen Hancock" userId="db2644ed-97fc-46e1-8fac-6858fa2e43b1" providerId="ADAL" clId="{B2123DC7-B7C3-433F-919D-6578F9C74BBB}" dt="2022-03-27T11:39:30.930" v="1" actId="478"/>
          <ac:spMkLst>
            <pc:docMk/>
            <pc:sldMk cId="3907057907" sldId="256"/>
            <ac:spMk id="3" creationId="{EC88E16D-E0F9-47EE-AC9A-A3E008B17A1A}"/>
          </ac:spMkLst>
        </pc:spChg>
        <pc:graphicFrameChg chg="add mod modGraphic">
          <ac:chgData name="Karen Hancock" userId="db2644ed-97fc-46e1-8fac-6858fa2e43b1" providerId="ADAL" clId="{B2123DC7-B7C3-433F-919D-6578F9C74BBB}" dt="2022-03-27T11:43:42.580" v="69" actId="1076"/>
          <ac:graphicFrameMkLst>
            <pc:docMk/>
            <pc:sldMk cId="3907057907" sldId="256"/>
            <ac:graphicFrameMk id="4" creationId="{06F0B148-DCD8-4EE4-A220-2AD6B5912D38}"/>
          </ac:graphicFrameMkLst>
        </pc:graphicFrameChg>
      </pc:sldChg>
      <pc:sldChg chg="addSp delSp modSp new mod">
        <pc:chgData name="Karen Hancock" userId="db2644ed-97fc-46e1-8fac-6858fa2e43b1" providerId="ADAL" clId="{B2123DC7-B7C3-433F-919D-6578F9C74BBB}" dt="2022-03-27T11:50:31.632" v="184"/>
        <pc:sldMkLst>
          <pc:docMk/>
          <pc:sldMk cId="2895915332" sldId="257"/>
        </pc:sldMkLst>
        <pc:spChg chg="add mod">
          <ac:chgData name="Karen Hancock" userId="db2644ed-97fc-46e1-8fac-6858fa2e43b1" providerId="ADAL" clId="{B2123DC7-B7C3-433F-919D-6578F9C74BBB}" dt="2022-03-27T11:47:52.610" v="108" actId="255"/>
          <ac:spMkLst>
            <pc:docMk/>
            <pc:sldMk cId="2895915332" sldId="257"/>
            <ac:spMk id="3" creationId="{50359B83-494B-4903-B2F1-F9D5B0555ACC}"/>
          </ac:spMkLst>
        </pc:spChg>
        <pc:spChg chg="add mod">
          <ac:chgData name="Karen Hancock" userId="db2644ed-97fc-46e1-8fac-6858fa2e43b1" providerId="ADAL" clId="{B2123DC7-B7C3-433F-919D-6578F9C74BBB}" dt="2022-03-27T11:48:06.964" v="110" actId="14100"/>
          <ac:spMkLst>
            <pc:docMk/>
            <pc:sldMk cId="2895915332" sldId="257"/>
            <ac:spMk id="5" creationId="{F12A0947-2C79-4378-9B3D-56E8EB1CABFB}"/>
          </ac:spMkLst>
        </pc:spChg>
        <pc:spChg chg="add mod">
          <ac:chgData name="Karen Hancock" userId="db2644ed-97fc-46e1-8fac-6858fa2e43b1" providerId="ADAL" clId="{B2123DC7-B7C3-433F-919D-6578F9C74BBB}" dt="2022-03-27T11:47:52.610" v="108" actId="255"/>
          <ac:spMkLst>
            <pc:docMk/>
            <pc:sldMk cId="2895915332" sldId="257"/>
            <ac:spMk id="6" creationId="{0CF4CCD4-B501-49E6-8702-FDC7CE83105D}"/>
          </ac:spMkLst>
        </pc:spChg>
        <pc:spChg chg="add mod">
          <ac:chgData name="Karen Hancock" userId="db2644ed-97fc-46e1-8fac-6858fa2e43b1" providerId="ADAL" clId="{B2123DC7-B7C3-433F-919D-6578F9C74BBB}" dt="2022-03-27T11:47:52.610" v="108" actId="255"/>
          <ac:spMkLst>
            <pc:docMk/>
            <pc:sldMk cId="2895915332" sldId="257"/>
            <ac:spMk id="12" creationId="{78689D93-14E7-4A7E-B470-AC7BB781237F}"/>
          </ac:spMkLst>
        </pc:spChg>
        <pc:spChg chg="add mod">
          <ac:chgData name="Karen Hancock" userId="db2644ed-97fc-46e1-8fac-6858fa2e43b1" providerId="ADAL" clId="{B2123DC7-B7C3-433F-919D-6578F9C74BBB}" dt="2022-03-27T11:49:58.740" v="174" actId="692"/>
          <ac:spMkLst>
            <pc:docMk/>
            <pc:sldMk cId="2895915332" sldId="257"/>
            <ac:spMk id="13" creationId="{8D174FB3-ED7B-45F6-832E-BA29838F643D}"/>
          </ac:spMkLst>
        </pc:spChg>
        <pc:graphicFrameChg chg="add del mod">
          <ac:chgData name="Karen Hancock" userId="db2644ed-97fc-46e1-8fac-6858fa2e43b1" providerId="ADAL" clId="{B2123DC7-B7C3-433F-919D-6578F9C74BBB}" dt="2022-03-27T11:44:24.768" v="76" actId="478"/>
          <ac:graphicFrameMkLst>
            <pc:docMk/>
            <pc:sldMk cId="2895915332" sldId="257"/>
            <ac:graphicFrameMk id="2" creationId="{8CC11D7C-488F-4BAD-8AD2-6E8483AD0BD3}"/>
          </ac:graphicFrameMkLst>
        </pc:graphicFrameChg>
        <pc:graphicFrameChg chg="add mod modGraphic">
          <ac:chgData name="Karen Hancock" userId="db2644ed-97fc-46e1-8fac-6858fa2e43b1" providerId="ADAL" clId="{B2123DC7-B7C3-433F-919D-6578F9C74BBB}" dt="2022-03-27T11:48:00.187" v="109" actId="255"/>
          <ac:graphicFrameMkLst>
            <pc:docMk/>
            <pc:sldMk cId="2895915332" sldId="257"/>
            <ac:graphicFrameMk id="11" creationId="{C6AB00EF-CD6E-49EF-9FAE-4C6D71F858B6}"/>
          </ac:graphicFrameMkLst>
        </pc:graphicFrameChg>
        <pc:picChg chg="add del">
          <ac:chgData name="Karen Hancock" userId="db2644ed-97fc-46e1-8fac-6858fa2e43b1" providerId="ADAL" clId="{B2123DC7-B7C3-433F-919D-6578F9C74BBB}" dt="2022-03-27T11:45:13.156" v="88" actId="478"/>
          <ac:picMkLst>
            <pc:docMk/>
            <pc:sldMk cId="2895915332" sldId="257"/>
            <ac:picMk id="8" creationId="{F3E740EA-23EA-42B0-9480-5AA456F24104}"/>
          </ac:picMkLst>
        </pc:picChg>
        <pc:picChg chg="add mod">
          <ac:chgData name="Karen Hancock" userId="db2644ed-97fc-46e1-8fac-6858fa2e43b1" providerId="ADAL" clId="{B2123DC7-B7C3-433F-919D-6578F9C74BBB}" dt="2022-03-27T11:47:52.610" v="108" actId="255"/>
          <ac:picMkLst>
            <pc:docMk/>
            <pc:sldMk cId="2895915332" sldId="257"/>
            <ac:picMk id="10" creationId="{5C1792CB-D7BB-4632-8700-1D124F25EA97}"/>
          </ac:picMkLst>
        </pc:picChg>
        <pc:picChg chg="add mod modCrop">
          <ac:chgData name="Karen Hancock" userId="db2644ed-97fc-46e1-8fac-6858fa2e43b1" providerId="ADAL" clId="{B2123DC7-B7C3-433F-919D-6578F9C74BBB}" dt="2022-03-27T11:50:31.632" v="184"/>
          <ac:picMkLst>
            <pc:docMk/>
            <pc:sldMk cId="2895915332" sldId="257"/>
            <ac:picMk id="15" creationId="{055CDD93-BCC8-4EE1-9FDD-8624337CC2D6}"/>
          </ac:picMkLst>
        </pc:picChg>
        <pc:picChg chg="add del">
          <ac:chgData name="Karen Hancock" userId="db2644ed-97fc-46e1-8fac-6858fa2e43b1" providerId="ADAL" clId="{B2123DC7-B7C3-433F-919D-6578F9C74BBB}" dt="2022-03-27T11:44:03.906" v="71" actId="478"/>
          <ac:picMkLst>
            <pc:docMk/>
            <pc:sldMk cId="2895915332" sldId="257"/>
            <ac:picMk id="2049" creationId="{33722903-3B27-460B-9954-49724E5F6DC0}"/>
          </ac:picMkLst>
        </pc:picChg>
        <pc:picChg chg="add del mod">
          <ac:chgData name="Karen Hancock" userId="db2644ed-97fc-46e1-8fac-6858fa2e43b1" providerId="ADAL" clId="{B2123DC7-B7C3-433F-919D-6578F9C74BBB}" dt="2022-03-27T11:44:38.889" v="81" actId="478"/>
          <ac:picMkLst>
            <pc:docMk/>
            <pc:sldMk cId="2895915332" sldId="257"/>
            <ac:picMk id="2051" creationId="{0F537675-D10A-4744-8361-DF5D75055644}"/>
          </ac:picMkLst>
        </pc:picChg>
      </pc:sldChg>
      <pc:sldChg chg="addSp modSp new mod">
        <pc:chgData name="Karen Hancock" userId="db2644ed-97fc-46e1-8fac-6858fa2e43b1" providerId="ADAL" clId="{B2123DC7-B7C3-433F-919D-6578F9C74BBB}" dt="2022-03-27T13:06:37.359" v="1046" actId="20577"/>
        <pc:sldMkLst>
          <pc:docMk/>
          <pc:sldMk cId="3222769229" sldId="258"/>
        </pc:sldMkLst>
        <pc:spChg chg="add mod">
          <ac:chgData name="Karen Hancock" userId="db2644ed-97fc-46e1-8fac-6858fa2e43b1" providerId="ADAL" clId="{B2123DC7-B7C3-433F-919D-6578F9C74BBB}" dt="2022-03-27T13:06:37.359" v="1046" actId="20577"/>
          <ac:spMkLst>
            <pc:docMk/>
            <pc:sldMk cId="3222769229" sldId="258"/>
            <ac:spMk id="2" creationId="{8A47C0D5-2DC8-483A-970E-4ED9F6EA6D30}"/>
          </ac:spMkLst>
        </pc:spChg>
      </pc:sldChg>
      <pc:sldChg chg="modSp add mod">
        <pc:chgData name="Karen Hancock" userId="db2644ed-97fc-46e1-8fac-6858fa2e43b1" providerId="ADAL" clId="{B2123DC7-B7C3-433F-919D-6578F9C74BBB}" dt="2022-03-27T13:06:50.651" v="1060" actId="20577"/>
        <pc:sldMkLst>
          <pc:docMk/>
          <pc:sldMk cId="3900484266" sldId="259"/>
        </pc:sldMkLst>
        <pc:spChg chg="mod">
          <ac:chgData name="Karen Hancock" userId="db2644ed-97fc-46e1-8fac-6858fa2e43b1" providerId="ADAL" clId="{B2123DC7-B7C3-433F-919D-6578F9C74BBB}" dt="2022-03-27T13:06:50.651" v="1060" actId="20577"/>
          <ac:spMkLst>
            <pc:docMk/>
            <pc:sldMk cId="3900484266" sldId="259"/>
            <ac:spMk id="2" creationId="{8A47C0D5-2DC8-483A-970E-4ED9F6EA6D30}"/>
          </ac:spMkLst>
        </pc:spChg>
      </pc:sldChg>
      <pc:sldChg chg="modSp add mod">
        <pc:chgData name="Karen Hancock" userId="db2644ed-97fc-46e1-8fac-6858fa2e43b1" providerId="ADAL" clId="{B2123DC7-B7C3-433F-919D-6578F9C74BBB}" dt="2022-03-27T13:07:02.872" v="1074" actId="20577"/>
        <pc:sldMkLst>
          <pc:docMk/>
          <pc:sldMk cId="1512461196" sldId="260"/>
        </pc:sldMkLst>
        <pc:spChg chg="mod">
          <ac:chgData name="Karen Hancock" userId="db2644ed-97fc-46e1-8fac-6858fa2e43b1" providerId="ADAL" clId="{B2123DC7-B7C3-433F-919D-6578F9C74BBB}" dt="2022-03-27T13:07:02.872" v="1074" actId="20577"/>
          <ac:spMkLst>
            <pc:docMk/>
            <pc:sldMk cId="1512461196" sldId="260"/>
            <ac:spMk id="2" creationId="{8A47C0D5-2DC8-483A-970E-4ED9F6EA6D30}"/>
          </ac:spMkLst>
        </pc:spChg>
      </pc:sldChg>
      <pc:sldChg chg="modSp add mod">
        <pc:chgData name="Karen Hancock" userId="db2644ed-97fc-46e1-8fac-6858fa2e43b1" providerId="ADAL" clId="{B2123DC7-B7C3-433F-919D-6578F9C74BBB}" dt="2022-03-27T13:07:18.917" v="1081" actId="20577"/>
        <pc:sldMkLst>
          <pc:docMk/>
          <pc:sldMk cId="3831587883" sldId="261"/>
        </pc:sldMkLst>
        <pc:spChg chg="mod">
          <ac:chgData name="Karen Hancock" userId="db2644ed-97fc-46e1-8fac-6858fa2e43b1" providerId="ADAL" clId="{B2123DC7-B7C3-433F-919D-6578F9C74BBB}" dt="2022-03-27T13:07:18.917" v="1081" actId="20577"/>
          <ac:spMkLst>
            <pc:docMk/>
            <pc:sldMk cId="3831587883" sldId="261"/>
            <ac:spMk id="2" creationId="{8A47C0D5-2DC8-483A-970E-4ED9F6EA6D30}"/>
          </ac:spMkLst>
        </pc:spChg>
      </pc:sldChg>
      <pc:sldChg chg="modSp add mod">
        <pc:chgData name="Karen Hancock" userId="db2644ed-97fc-46e1-8fac-6858fa2e43b1" providerId="ADAL" clId="{B2123DC7-B7C3-433F-919D-6578F9C74BBB}" dt="2022-03-27T12:10:45.926" v="907" actId="20577"/>
        <pc:sldMkLst>
          <pc:docMk/>
          <pc:sldMk cId="741730475" sldId="262"/>
        </pc:sldMkLst>
        <pc:spChg chg="mod">
          <ac:chgData name="Karen Hancock" userId="db2644ed-97fc-46e1-8fac-6858fa2e43b1" providerId="ADAL" clId="{B2123DC7-B7C3-433F-919D-6578F9C74BBB}" dt="2022-03-27T12:10:45.926" v="907" actId="20577"/>
          <ac:spMkLst>
            <pc:docMk/>
            <pc:sldMk cId="741730475" sldId="262"/>
            <ac:spMk id="2" creationId="{8A47C0D5-2DC8-483A-970E-4ED9F6EA6D30}"/>
          </ac:spMkLst>
        </pc:spChg>
      </pc:sldChg>
      <pc:sldChg chg="addSp modSp new mod">
        <pc:chgData name="Karen Hancock" userId="db2644ed-97fc-46e1-8fac-6858fa2e43b1" providerId="ADAL" clId="{B2123DC7-B7C3-433F-919D-6578F9C74BBB}" dt="2022-03-27T12:53:58.534" v="1027" actId="207"/>
        <pc:sldMkLst>
          <pc:docMk/>
          <pc:sldMk cId="3509528272" sldId="263"/>
        </pc:sldMkLst>
        <pc:graphicFrameChg chg="add mod modGraphic">
          <ac:chgData name="Karen Hancock" userId="db2644ed-97fc-46e1-8fac-6858fa2e43b1" providerId="ADAL" clId="{B2123DC7-B7C3-433F-919D-6578F9C74BBB}" dt="2022-03-27T12:53:58.534" v="1027" actId="207"/>
          <ac:graphicFrameMkLst>
            <pc:docMk/>
            <pc:sldMk cId="3509528272" sldId="263"/>
            <ac:graphicFrameMk id="2" creationId="{B1347EBF-6F8E-4E62-BA70-AAA1EE014F13}"/>
          </ac:graphicFrameMkLst>
        </pc:graphicFrameChg>
      </pc:sldChg>
      <pc:sldChg chg="addSp modSp new mod">
        <pc:chgData name="Karen Hancock" userId="db2644ed-97fc-46e1-8fac-6858fa2e43b1" providerId="ADAL" clId="{B2123DC7-B7C3-433F-919D-6578F9C74BBB}" dt="2022-03-27T12:14:23.570" v="917" actId="14100"/>
        <pc:sldMkLst>
          <pc:docMk/>
          <pc:sldMk cId="2429300171" sldId="264"/>
        </pc:sldMkLst>
        <pc:spChg chg="add mod">
          <ac:chgData name="Karen Hancock" userId="db2644ed-97fc-46e1-8fac-6858fa2e43b1" providerId="ADAL" clId="{B2123DC7-B7C3-433F-919D-6578F9C74BBB}" dt="2022-03-27T12:14:23.570" v="917" actId="14100"/>
          <ac:spMkLst>
            <pc:docMk/>
            <pc:sldMk cId="2429300171" sldId="264"/>
            <ac:spMk id="3" creationId="{CE752847-D6D9-4A4F-85B1-B6B0E07FE2D6}"/>
          </ac:spMkLst>
        </pc:spChg>
      </pc:sldChg>
      <pc:sldChg chg="new del">
        <pc:chgData name="Karen Hancock" userId="db2644ed-97fc-46e1-8fac-6858fa2e43b1" providerId="ADAL" clId="{B2123DC7-B7C3-433F-919D-6578F9C74BBB}" dt="2022-03-27T12:35:38.413" v="927" actId="680"/>
        <pc:sldMkLst>
          <pc:docMk/>
          <pc:sldMk cId="751853922" sldId="265"/>
        </pc:sldMkLst>
      </pc:sldChg>
      <pc:sldChg chg="addSp modSp new mod">
        <pc:chgData name="Karen Hancock" userId="db2644ed-97fc-46e1-8fac-6858fa2e43b1" providerId="ADAL" clId="{B2123DC7-B7C3-433F-919D-6578F9C74BBB}" dt="2022-03-27T12:37:24.934" v="951"/>
        <pc:sldMkLst>
          <pc:docMk/>
          <pc:sldMk cId="1818022711" sldId="265"/>
        </pc:sldMkLst>
        <pc:graphicFrameChg chg="add mod modGraphic">
          <ac:chgData name="Karen Hancock" userId="db2644ed-97fc-46e1-8fac-6858fa2e43b1" providerId="ADAL" clId="{B2123DC7-B7C3-433F-919D-6578F9C74BBB}" dt="2022-03-27T12:37:24.934" v="951"/>
          <ac:graphicFrameMkLst>
            <pc:docMk/>
            <pc:sldMk cId="1818022711" sldId="265"/>
            <ac:graphicFrameMk id="2" creationId="{2A7C973C-BEDB-4A9F-BBC5-DF554B9A34BE}"/>
          </ac:graphicFrameMkLst>
        </pc:graphicFrameChg>
      </pc:sldChg>
      <pc:sldChg chg="addSp modSp new mod">
        <pc:chgData name="Karen Hancock" userId="db2644ed-97fc-46e1-8fac-6858fa2e43b1" providerId="ADAL" clId="{B2123DC7-B7C3-433F-919D-6578F9C74BBB}" dt="2022-03-27T12:37:36.265" v="952"/>
        <pc:sldMkLst>
          <pc:docMk/>
          <pc:sldMk cId="129759135" sldId="266"/>
        </pc:sldMkLst>
        <pc:graphicFrameChg chg="add mod modGraphic">
          <ac:chgData name="Karen Hancock" userId="db2644ed-97fc-46e1-8fac-6858fa2e43b1" providerId="ADAL" clId="{B2123DC7-B7C3-433F-919D-6578F9C74BBB}" dt="2022-03-27T12:37:36.265" v="952"/>
          <ac:graphicFrameMkLst>
            <pc:docMk/>
            <pc:sldMk cId="129759135" sldId="266"/>
            <ac:graphicFrameMk id="2" creationId="{2D075B0A-CD95-4A9B-A652-20B15D84D84C}"/>
          </ac:graphicFrameMkLst>
        </pc:graphicFrameChg>
      </pc:sldChg>
      <pc:sldChg chg="add del">
        <pc:chgData name="Karen Hancock" userId="db2644ed-97fc-46e1-8fac-6858fa2e43b1" providerId="ADAL" clId="{B2123DC7-B7C3-433F-919D-6578F9C74BBB}" dt="2022-03-27T12:35:37.672" v="926"/>
        <pc:sldMkLst>
          <pc:docMk/>
          <pc:sldMk cId="1021980508" sldId="26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87EDF-2C0C-4048-833B-6BE5429DC6D9}" type="datetimeFigureOut">
              <a:rPr lang="en-GB" smtClean="0"/>
              <a:t>27/03/2022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46B6B-64FC-4544-B39E-193F3BA1E7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0522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87EDF-2C0C-4048-833B-6BE5429DC6D9}" type="datetimeFigureOut">
              <a:rPr lang="en-GB" smtClean="0"/>
              <a:t>27/03/2022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46B6B-64FC-4544-B39E-193F3BA1E7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7677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87EDF-2C0C-4048-833B-6BE5429DC6D9}" type="datetimeFigureOut">
              <a:rPr lang="en-GB" smtClean="0"/>
              <a:t>27/03/2022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46B6B-64FC-4544-B39E-193F3BA1E7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9357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87EDF-2C0C-4048-833B-6BE5429DC6D9}" type="datetimeFigureOut">
              <a:rPr lang="en-GB" smtClean="0"/>
              <a:t>27/03/2022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46B6B-64FC-4544-B39E-193F3BA1E7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2237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87EDF-2C0C-4048-833B-6BE5429DC6D9}" type="datetimeFigureOut">
              <a:rPr lang="en-GB" smtClean="0"/>
              <a:t>27/03/2022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46B6B-64FC-4544-B39E-193F3BA1E7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4387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87EDF-2C0C-4048-833B-6BE5429DC6D9}" type="datetimeFigureOut">
              <a:rPr lang="en-GB" smtClean="0"/>
              <a:t>27/03/2022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46B6B-64FC-4544-B39E-193F3BA1E7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2907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87EDF-2C0C-4048-833B-6BE5429DC6D9}" type="datetimeFigureOut">
              <a:rPr lang="en-GB" smtClean="0"/>
              <a:t>27/03/2022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46B6B-64FC-4544-B39E-193F3BA1E7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0605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87EDF-2C0C-4048-833B-6BE5429DC6D9}" type="datetimeFigureOut">
              <a:rPr lang="en-GB" smtClean="0"/>
              <a:t>27/03/2022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46B6B-64FC-4544-B39E-193F3BA1E7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0225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87EDF-2C0C-4048-833B-6BE5429DC6D9}" type="datetimeFigureOut">
              <a:rPr lang="en-GB" smtClean="0"/>
              <a:t>27/03/2022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46B6B-64FC-4544-B39E-193F3BA1E7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1927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87EDF-2C0C-4048-833B-6BE5429DC6D9}" type="datetimeFigureOut">
              <a:rPr lang="en-GB" smtClean="0"/>
              <a:t>27/03/2022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46B6B-64FC-4544-B39E-193F3BA1E7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9232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87EDF-2C0C-4048-833B-6BE5429DC6D9}" type="datetimeFigureOut">
              <a:rPr lang="en-GB" smtClean="0"/>
              <a:t>27/03/2022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46B6B-64FC-4544-B39E-193F3BA1E7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5779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A87EDF-2C0C-4048-833B-6BE5429DC6D9}" type="datetimeFigureOut">
              <a:rPr lang="en-GB" smtClean="0"/>
              <a:t>27/03/2022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A46B6B-64FC-4544-B39E-193F3BA1E7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7832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donsteward.blogspot.com/2017/02/recurring-decimals.html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06F0B148-DCD8-4EE4-A220-2AD6B5912D3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493264189"/>
                  </p:ext>
                </p:extLst>
              </p:nvPr>
            </p:nvGraphicFramePr>
            <p:xfrm>
              <a:off x="664995" y="467379"/>
              <a:ext cx="8226278" cy="5465254"/>
            </p:xfrm>
            <a:graphic>
              <a:graphicData uri="http://schemas.openxmlformats.org/drawingml/2006/table">
                <a:tbl>
                  <a:tblPr/>
                  <a:tblGrid>
                    <a:gridCol w="847783">
                      <a:extLst>
                        <a:ext uri="{9D8B030D-6E8A-4147-A177-3AD203B41FA5}">
                          <a16:colId xmlns:a16="http://schemas.microsoft.com/office/drawing/2014/main" val="1243250302"/>
                        </a:ext>
                      </a:extLst>
                    </a:gridCol>
                    <a:gridCol w="530137">
                      <a:extLst>
                        <a:ext uri="{9D8B030D-6E8A-4147-A177-3AD203B41FA5}">
                          <a16:colId xmlns:a16="http://schemas.microsoft.com/office/drawing/2014/main" val="3233566614"/>
                        </a:ext>
                      </a:extLst>
                    </a:gridCol>
                    <a:gridCol w="6848358">
                      <a:extLst>
                        <a:ext uri="{9D8B030D-6E8A-4147-A177-3AD203B41FA5}">
                          <a16:colId xmlns:a16="http://schemas.microsoft.com/office/drawing/2014/main" val="1600140511"/>
                        </a:ext>
                      </a:extLst>
                    </a:gridCol>
                  </a:tblGrid>
                  <a:tr h="284797"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GB" sz="1200" dirty="0">
                            <a:effectLst/>
                            <a:latin typeface="Cambria" panose="02040503050406030204" pitchFamily="18" charset="0"/>
                          </a:endParaRPr>
                        </a:p>
                      </a:txBody>
                      <a:tcPr marL="52961" marR="52961" marT="35307" marB="35307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GB" sz="1200">
                            <a:effectLst/>
                            <a:latin typeface="Cambria" panose="02040503050406030204" pitchFamily="18" charset="0"/>
                          </a:endParaRPr>
                        </a:p>
                      </a:txBody>
                      <a:tcPr marL="52961" marR="52961" marT="35307" marB="35307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 dirty="0">
                              <a:effectLst/>
                              <a:latin typeface="Cambria" panose="02040503050406030204" pitchFamily="18" charset="0"/>
                            </a:rPr>
                            <a:t>CHECK IN</a:t>
                          </a:r>
                        </a:p>
                      </a:txBody>
                      <a:tcPr marL="52961" marR="52961" marT="35307" marB="35307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7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613375819"/>
                      </a:ext>
                    </a:extLst>
                  </a:tr>
                  <a:tr h="252044"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 dirty="0">
                              <a:effectLst/>
                              <a:latin typeface="Cambria" panose="02040503050406030204" pitchFamily="18" charset="0"/>
                            </a:rPr>
                            <a:t>(1)</a:t>
                          </a:r>
                        </a:p>
                      </a:txBody>
                      <a:tcPr marL="52961" marR="52961" marT="35307" marB="35307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>
                              <a:effectLst/>
                              <a:latin typeface="Cambria" panose="02040503050406030204" pitchFamily="18" charset="0"/>
                            </a:rPr>
                            <a:t> </a:t>
                          </a:r>
                        </a:p>
                      </a:txBody>
                      <a:tcPr marL="52961" marR="52961" marT="35307" marB="35307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 dirty="0">
                              <a:effectLst/>
                              <a:latin typeface="Cambria" panose="02040503050406030204" pitchFamily="18" charset="0"/>
                            </a:rPr>
                            <a:t>Leaving your answer as a fraction in its simplest form, solve:</a:t>
                          </a:r>
                        </a:p>
                      </a:txBody>
                      <a:tcPr marL="52961" marR="52961" marT="35307" marB="35307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739629756"/>
                      </a:ext>
                    </a:extLst>
                  </a:tr>
                  <a:tr h="1089556"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>
                              <a:effectLst/>
                              <a:latin typeface="Cambria" panose="02040503050406030204" pitchFamily="18" charset="0"/>
                            </a:rPr>
                            <a:t> </a:t>
                          </a:r>
                        </a:p>
                      </a:txBody>
                      <a:tcPr marL="52961" marR="52961" marT="35307" marB="35307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>
                              <a:effectLst/>
                              <a:latin typeface="Cambria" panose="02040503050406030204" pitchFamily="18" charset="0"/>
                            </a:rPr>
                            <a:t>(a)</a:t>
                          </a:r>
                        </a:p>
                      </a:txBody>
                      <a:tcPr marL="52961" marR="52961" marT="35307" marB="35307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x-IV_mathan" sz="1200">
                                    <a:effectLst/>
                                    <a:latin typeface="Cambria Math" panose="02040503050406030204" pitchFamily="18" charset="0"/>
                                  </a:rPr>
                                  <m:t>9</m:t>
                                </m:r>
                                <m:r>
                                  <a:rPr lang="x-IV_mathan" sz="1200">
                                    <a:effectLst/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x-IV_mathan" sz="1200">
                                    <a:effectLst/>
                                    <a:latin typeface="Cambria Math" panose="02040503050406030204" pitchFamily="18" charset="0"/>
                                  </a:rPr>
                                  <m:t>=5</m:t>
                                </m:r>
                              </m:oMath>
                            </m:oMathPara>
                          </a14:m>
                          <a:endParaRPr lang="x-IV_mathan" sz="1200" dirty="0">
                            <a:effectLst/>
                            <a:latin typeface="Cambria Math" panose="02040503050406030204" pitchFamily="18" charset="0"/>
                          </a:endParaRPr>
                        </a:p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 dirty="0">
                              <a:effectLst/>
                              <a:latin typeface="Cambria" panose="02040503050406030204" pitchFamily="18" charset="0"/>
                            </a:rPr>
                            <a:t> </a:t>
                          </a:r>
                        </a:p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 dirty="0">
                              <a:effectLst/>
                              <a:latin typeface="Cambria" panose="02040503050406030204" pitchFamily="18" charset="0"/>
                            </a:rPr>
                            <a:t> </a:t>
                          </a:r>
                        </a:p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 dirty="0">
                              <a:effectLst/>
                              <a:latin typeface="Cambria" panose="02040503050406030204" pitchFamily="18" charset="0"/>
                            </a:rPr>
                            <a:t> </a:t>
                          </a:r>
                        </a:p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 dirty="0">
                              <a:effectLst/>
                              <a:latin typeface="Cambria" panose="02040503050406030204" pitchFamily="18" charset="0"/>
                            </a:rPr>
                            <a:t> </a:t>
                          </a:r>
                        </a:p>
                      </a:txBody>
                      <a:tcPr marL="52961" marR="52961" marT="35307" marB="35307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61170049"/>
                      </a:ext>
                    </a:extLst>
                  </a:tr>
                  <a:tr h="996372"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>
                              <a:effectLst/>
                              <a:latin typeface="Cambria" panose="02040503050406030204" pitchFamily="18" charset="0"/>
                            </a:rPr>
                            <a:t> </a:t>
                          </a:r>
                        </a:p>
                      </a:txBody>
                      <a:tcPr marL="52961" marR="52961" marT="35307" marB="35307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>
                              <a:effectLst/>
                              <a:latin typeface="Cambria" panose="02040503050406030204" pitchFamily="18" charset="0"/>
                            </a:rPr>
                            <a:t>(b)</a:t>
                          </a:r>
                        </a:p>
                      </a:txBody>
                      <a:tcPr marL="52961" marR="52961" marT="35307" marB="35307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x-IV_mathan" sz="1200">
                                    <a:effectLst/>
                                    <a:latin typeface="Cambria Math" panose="02040503050406030204" pitchFamily="18" charset="0"/>
                                  </a:rPr>
                                  <m:t>90</m:t>
                                </m:r>
                                <m:r>
                                  <a:rPr lang="x-IV_mathan" sz="1200">
                                    <a:effectLst/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x-IV_mathan" sz="1200">
                                    <a:effectLst/>
                                    <a:latin typeface="Cambria Math" panose="02040503050406030204" pitchFamily="18" charset="0"/>
                                  </a:rPr>
                                  <m:t>=33</m:t>
                                </m:r>
                              </m:oMath>
                            </m:oMathPara>
                          </a14:m>
                          <a:endParaRPr lang="x-IV_mathan" sz="1200" dirty="0">
                            <a:effectLst/>
                            <a:latin typeface="Cambria Math" panose="02040503050406030204" pitchFamily="18" charset="0"/>
                          </a:endParaRPr>
                        </a:p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 dirty="0">
                              <a:effectLst/>
                              <a:latin typeface="Cambria" panose="02040503050406030204" pitchFamily="18" charset="0"/>
                            </a:rPr>
                            <a:t> </a:t>
                          </a:r>
                        </a:p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 dirty="0">
                              <a:effectLst/>
                              <a:latin typeface="Cambria" panose="02040503050406030204" pitchFamily="18" charset="0"/>
                            </a:rPr>
                            <a:t> </a:t>
                          </a:r>
                        </a:p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 dirty="0">
                              <a:effectLst/>
                              <a:latin typeface="Cambria" panose="02040503050406030204" pitchFamily="18" charset="0"/>
                            </a:rPr>
                            <a:t> </a:t>
                          </a:r>
                        </a:p>
                      </a:txBody>
                      <a:tcPr marL="52961" marR="52961" marT="35307" marB="35307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663515688"/>
                      </a:ext>
                    </a:extLst>
                  </a:tr>
                  <a:tr h="1025045"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>
                              <a:effectLst/>
                              <a:latin typeface="Cambria" panose="02040503050406030204" pitchFamily="18" charset="0"/>
                            </a:rPr>
                            <a:t> </a:t>
                          </a:r>
                        </a:p>
                      </a:txBody>
                      <a:tcPr marL="52961" marR="52961" marT="35307" marB="35307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>
                              <a:effectLst/>
                              <a:latin typeface="Cambria" panose="02040503050406030204" pitchFamily="18" charset="0"/>
                            </a:rPr>
                            <a:t>(c)</a:t>
                          </a:r>
                        </a:p>
                      </a:txBody>
                      <a:tcPr marL="52961" marR="52961" marT="35307" marB="35307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x-IV_mathan" sz="1200">
                                    <a:effectLst/>
                                    <a:latin typeface="Cambria Math" panose="02040503050406030204" pitchFamily="18" charset="0"/>
                                  </a:rPr>
                                  <m:t>990</m:t>
                                </m:r>
                                <m:r>
                                  <a:rPr lang="x-IV_mathan" sz="1200">
                                    <a:effectLst/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x-IV_mathan" sz="1200">
                                    <a:effectLst/>
                                    <a:latin typeface="Cambria Math" panose="02040503050406030204" pitchFamily="18" charset="0"/>
                                  </a:rPr>
                                  <m:t>=123</m:t>
                                </m:r>
                              </m:oMath>
                            </m:oMathPara>
                          </a14:m>
                          <a:endParaRPr lang="x-IV_mathan" sz="1200" dirty="0">
                            <a:effectLst/>
                            <a:latin typeface="Cambria Math" panose="02040503050406030204" pitchFamily="18" charset="0"/>
                          </a:endParaRPr>
                        </a:p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 dirty="0">
                              <a:effectLst/>
                              <a:latin typeface="Cambria" panose="02040503050406030204" pitchFamily="18" charset="0"/>
                            </a:rPr>
                            <a:t> </a:t>
                          </a:r>
                        </a:p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 dirty="0">
                              <a:effectLst/>
                              <a:latin typeface="Cambria" panose="02040503050406030204" pitchFamily="18" charset="0"/>
                            </a:rPr>
                            <a:t> </a:t>
                          </a:r>
                        </a:p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 dirty="0">
                              <a:effectLst/>
                              <a:latin typeface="Cambria" panose="02040503050406030204" pitchFamily="18" charset="0"/>
                            </a:rPr>
                            <a:t> </a:t>
                          </a:r>
                        </a:p>
                        <a:p>
                          <a:pPr marL="34290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 dirty="0">
                              <a:effectLst/>
                              <a:latin typeface="Cambria" panose="02040503050406030204" pitchFamily="18" charset="0"/>
                            </a:rPr>
                            <a:t> </a:t>
                          </a:r>
                        </a:p>
                      </a:txBody>
                      <a:tcPr marL="52961" marR="52961" marT="35307" marB="35307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638566401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>
                              <a:effectLst/>
                              <a:latin typeface="Cambria" panose="02040503050406030204" pitchFamily="18" charset="0"/>
                            </a:rPr>
                            <a:t>(2)</a:t>
                          </a:r>
                        </a:p>
                      </a:txBody>
                      <a:tcPr marL="52961" marR="52961" marT="35307" marB="35307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>
                              <a:effectLst/>
                              <a:latin typeface="Cambria" panose="02040503050406030204" pitchFamily="18" charset="0"/>
                            </a:rPr>
                            <a:t> </a:t>
                          </a:r>
                        </a:p>
                      </a:txBody>
                      <a:tcPr marL="52961" marR="52961" marT="35307" marB="35307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>
                              <a:effectLst/>
                              <a:latin typeface="Cambria" panose="02040503050406030204" pitchFamily="18" charset="0"/>
                            </a:rPr>
                            <a:t>Write each of these numbers to 6 decimal places</a:t>
                          </a:r>
                        </a:p>
                      </a:txBody>
                      <a:tcPr marL="52961" marR="52961" marT="35307" marB="35307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682970401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>
                              <a:effectLst/>
                              <a:latin typeface="Cambria" panose="02040503050406030204" pitchFamily="18" charset="0"/>
                            </a:rPr>
                            <a:t> </a:t>
                          </a:r>
                        </a:p>
                      </a:txBody>
                      <a:tcPr marL="52961" marR="52961" marT="35307" marB="35307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>
                              <a:effectLst/>
                              <a:latin typeface="Cambria" panose="02040503050406030204" pitchFamily="18" charset="0"/>
                            </a:rPr>
                            <a:t>(a)</a:t>
                          </a:r>
                        </a:p>
                      </a:txBody>
                      <a:tcPr marL="52961" marR="52961" marT="35307" marB="35307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l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x-IV_mathan" sz="1200">
                                  <a:effectLst/>
                                  <a:latin typeface="Cambria Math" panose="02040503050406030204" pitchFamily="18" charset="0"/>
                                </a:rPr>
                                <m:t>0.</m:t>
                              </m:r>
                              <m:acc>
                                <m:accPr>
                                  <m:chr m:val="̇"/>
                                  <m:ctrlPr>
                                    <a:rPr lang="x-IV_mathan" sz="12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x-IV_mathan" sz="1200">
                                      <a:effectLst/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acc>
                            </m:oMath>
                          </a14:m>
                          <a:r>
                            <a:rPr lang="x-IV_mathan" sz="1200" dirty="0">
                              <a:effectLst/>
                              <a:latin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52961" marR="52961" marT="35307" marB="35307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338595417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>
                              <a:effectLst/>
                              <a:latin typeface="Cambria" panose="02040503050406030204" pitchFamily="18" charset="0"/>
                            </a:rPr>
                            <a:t> </a:t>
                          </a:r>
                        </a:p>
                      </a:txBody>
                      <a:tcPr marL="52961" marR="52961" marT="35307" marB="35307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>
                              <a:effectLst/>
                              <a:latin typeface="Cambria" panose="02040503050406030204" pitchFamily="18" charset="0"/>
                            </a:rPr>
                            <a:t>(b)</a:t>
                          </a:r>
                        </a:p>
                      </a:txBody>
                      <a:tcPr marL="52961" marR="52961" marT="35307" marB="35307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l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x-IV_mathan" sz="1200">
                                  <a:effectLst/>
                                  <a:latin typeface="Cambria Math" panose="02040503050406030204" pitchFamily="18" charset="0"/>
                                </a:rPr>
                                <m:t>0.1</m:t>
                              </m:r>
                              <m:acc>
                                <m:accPr>
                                  <m:chr m:val="̇"/>
                                  <m:ctrlPr>
                                    <a:rPr lang="x-IV_mathan" sz="12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x-IV_mathan" sz="1200">
                                      <a:effectLst/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acc>
                            </m:oMath>
                          </a14:m>
                          <a:r>
                            <a:rPr lang="x-IV_mathan" sz="1200" dirty="0">
                              <a:effectLst/>
                              <a:latin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52961" marR="52961" marT="35307" marB="35307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736641705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>
                              <a:effectLst/>
                              <a:latin typeface="Cambria" panose="02040503050406030204" pitchFamily="18" charset="0"/>
                            </a:rPr>
                            <a:t> </a:t>
                          </a:r>
                        </a:p>
                      </a:txBody>
                      <a:tcPr marL="52961" marR="52961" marT="35307" marB="35307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>
                              <a:effectLst/>
                              <a:latin typeface="Cambria" panose="02040503050406030204" pitchFamily="18" charset="0"/>
                            </a:rPr>
                            <a:t>(c)</a:t>
                          </a:r>
                        </a:p>
                      </a:txBody>
                      <a:tcPr marL="52961" marR="52961" marT="35307" marB="35307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l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x-IV_mathan" sz="1200">
                                  <a:effectLst/>
                                  <a:latin typeface="Cambria Math" panose="02040503050406030204" pitchFamily="18" charset="0"/>
                                </a:rPr>
                                <m:t>0.</m:t>
                              </m:r>
                              <m:acc>
                                <m:accPr>
                                  <m:chr m:val="̇"/>
                                  <m:ctrlPr>
                                    <a:rPr lang="x-IV_mathan" sz="12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x-IV_mathan" sz="1200">
                                      <a:effectLst/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</m:acc>
                              <m:acc>
                                <m:accPr>
                                  <m:chr m:val="̇"/>
                                  <m:ctrlPr>
                                    <a:rPr lang="x-IV_mathan" sz="12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x-IV_mathan" sz="1200">
                                      <a:effectLst/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acc>
                            </m:oMath>
                          </a14:m>
                          <a:r>
                            <a:rPr lang="x-IV_mathan" sz="1200" dirty="0">
                              <a:effectLst/>
                              <a:latin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52961" marR="52961" marT="35307" marB="35307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517230977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>
                              <a:effectLst/>
                              <a:latin typeface="Cambria" panose="02040503050406030204" pitchFamily="18" charset="0"/>
                            </a:rPr>
                            <a:t> </a:t>
                          </a:r>
                        </a:p>
                      </a:txBody>
                      <a:tcPr marL="52961" marR="52961" marT="35307" marB="35307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>
                              <a:effectLst/>
                              <a:latin typeface="Cambria" panose="02040503050406030204" pitchFamily="18" charset="0"/>
                            </a:rPr>
                            <a:t>(c)</a:t>
                          </a:r>
                        </a:p>
                      </a:txBody>
                      <a:tcPr marL="52961" marR="52961" marT="35307" marB="35307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l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x-IV_mathan" sz="1200">
                                  <a:effectLst/>
                                  <a:latin typeface="Cambria Math" panose="02040503050406030204" pitchFamily="18" charset="0"/>
                                </a:rPr>
                                <m:t>0.</m:t>
                              </m:r>
                              <m:acc>
                                <m:accPr>
                                  <m:chr m:val="̇"/>
                                  <m:ctrlPr>
                                    <a:rPr lang="x-IV_mathan" sz="12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x-IV_mathan" sz="1200">
                                      <a:effectLst/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</m:acc>
                              <m:r>
                                <a:rPr lang="x-IV_mathan" sz="1200">
                                  <a:effectLst/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  <m:acc>
                                <m:accPr>
                                  <m:chr m:val="̇"/>
                                  <m:ctrlPr>
                                    <a:rPr lang="x-IV_mathan" sz="12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x-IV_mathan" sz="1200">
                                      <a:effectLst/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acc>
                            </m:oMath>
                          </a14:m>
                          <a:r>
                            <a:rPr lang="x-IV_mathan" sz="1200" dirty="0">
                              <a:effectLst/>
                              <a:latin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52961" marR="52961" marT="35307" marB="35307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322496389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>
                              <a:effectLst/>
                              <a:latin typeface="Cambria" panose="02040503050406030204" pitchFamily="18" charset="0"/>
                            </a:rPr>
                            <a:t> </a:t>
                          </a:r>
                        </a:p>
                      </a:txBody>
                      <a:tcPr marL="52961" marR="52961" marT="35307" marB="35307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>
                              <a:effectLst/>
                              <a:latin typeface="Cambria" panose="02040503050406030204" pitchFamily="18" charset="0"/>
                            </a:rPr>
                            <a:t>(d)</a:t>
                          </a:r>
                        </a:p>
                      </a:txBody>
                      <a:tcPr marL="52961" marR="52961" marT="35307" marB="35307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l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x-IV_mathan" sz="1200">
                                  <a:effectLst/>
                                  <a:latin typeface="Cambria Math" panose="02040503050406030204" pitchFamily="18" charset="0"/>
                                </a:rPr>
                                <m:t>0.1</m:t>
                              </m:r>
                              <m:acc>
                                <m:accPr>
                                  <m:chr m:val="̇"/>
                                  <m:ctrlPr>
                                    <a:rPr lang="x-IV_mathan" sz="12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x-IV_mathan" sz="1200">
                                      <a:effectLst/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</m:acc>
                              <m:acc>
                                <m:accPr>
                                  <m:chr m:val="̇"/>
                                  <m:ctrlPr>
                                    <a:rPr lang="x-IV_mathan" sz="12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x-IV_mathan" sz="1200">
                                      <a:effectLst/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acc>
                            </m:oMath>
                          </a14:m>
                          <a:r>
                            <a:rPr lang="x-IV_mathan" sz="1200" dirty="0">
                              <a:effectLst/>
                              <a:latin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52961" marR="52961" marT="35307" marB="35307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204196503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>
                              <a:effectLst/>
                              <a:latin typeface="Cambria" panose="02040503050406030204" pitchFamily="18" charset="0"/>
                            </a:rPr>
                            <a:t> </a:t>
                          </a:r>
                        </a:p>
                      </a:txBody>
                      <a:tcPr marL="52961" marR="52961" marT="35307" marB="35307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>
                              <a:effectLst/>
                              <a:latin typeface="Cambria" panose="02040503050406030204" pitchFamily="18" charset="0"/>
                            </a:rPr>
                            <a:t>(e)</a:t>
                          </a:r>
                        </a:p>
                      </a:txBody>
                      <a:tcPr marL="52961" marR="52961" marT="35307" marB="35307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l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x-IV_mathan" sz="1200">
                                  <a:effectLst/>
                                  <a:latin typeface="Cambria Math" panose="02040503050406030204" pitchFamily="18" charset="0"/>
                                </a:rPr>
                                <m:t>0.10</m:t>
                              </m:r>
                              <m:acc>
                                <m:accPr>
                                  <m:chr m:val="̇"/>
                                  <m:ctrlPr>
                                    <a:rPr lang="x-IV_mathan" sz="12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x-IV_mathan" sz="1200">
                                      <a:effectLst/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acc>
                            </m:oMath>
                          </a14:m>
                          <a:r>
                            <a:rPr lang="x-IV_mathan" sz="1200" dirty="0">
                              <a:effectLst/>
                              <a:latin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52961" marR="52961" marT="35307" marB="35307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45172769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06F0B148-DCD8-4EE4-A220-2AD6B5912D3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493264189"/>
                  </p:ext>
                </p:extLst>
              </p:nvPr>
            </p:nvGraphicFramePr>
            <p:xfrm>
              <a:off x="664995" y="467379"/>
              <a:ext cx="8226278" cy="5465254"/>
            </p:xfrm>
            <a:graphic>
              <a:graphicData uri="http://schemas.openxmlformats.org/drawingml/2006/table">
                <a:tbl>
                  <a:tblPr/>
                  <a:tblGrid>
                    <a:gridCol w="847783">
                      <a:extLst>
                        <a:ext uri="{9D8B030D-6E8A-4147-A177-3AD203B41FA5}">
                          <a16:colId xmlns:a16="http://schemas.microsoft.com/office/drawing/2014/main" val="1243250302"/>
                        </a:ext>
                      </a:extLst>
                    </a:gridCol>
                    <a:gridCol w="530137">
                      <a:extLst>
                        <a:ext uri="{9D8B030D-6E8A-4147-A177-3AD203B41FA5}">
                          <a16:colId xmlns:a16="http://schemas.microsoft.com/office/drawing/2014/main" val="3233566614"/>
                        </a:ext>
                      </a:extLst>
                    </a:gridCol>
                    <a:gridCol w="6848358">
                      <a:extLst>
                        <a:ext uri="{9D8B030D-6E8A-4147-A177-3AD203B41FA5}">
                          <a16:colId xmlns:a16="http://schemas.microsoft.com/office/drawing/2014/main" val="1600140511"/>
                        </a:ext>
                      </a:extLst>
                    </a:gridCol>
                  </a:tblGrid>
                  <a:tr h="284797"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GB" sz="1200" dirty="0">
                            <a:effectLst/>
                            <a:latin typeface="Cambria" panose="02040503050406030204" pitchFamily="18" charset="0"/>
                          </a:endParaRPr>
                        </a:p>
                      </a:txBody>
                      <a:tcPr marL="52961" marR="52961" marT="35307" marB="35307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GB" sz="1200">
                            <a:effectLst/>
                            <a:latin typeface="Cambria" panose="02040503050406030204" pitchFamily="18" charset="0"/>
                          </a:endParaRPr>
                        </a:p>
                      </a:txBody>
                      <a:tcPr marL="52961" marR="52961" marT="35307" marB="35307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 dirty="0">
                              <a:effectLst/>
                              <a:latin typeface="Cambria" panose="02040503050406030204" pitchFamily="18" charset="0"/>
                            </a:rPr>
                            <a:t>CHECK IN</a:t>
                          </a:r>
                        </a:p>
                      </a:txBody>
                      <a:tcPr marL="52961" marR="52961" marT="35307" marB="35307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7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613375819"/>
                      </a:ext>
                    </a:extLst>
                  </a:tr>
                  <a:tr h="253494"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 dirty="0">
                              <a:effectLst/>
                              <a:latin typeface="Cambria" panose="02040503050406030204" pitchFamily="18" charset="0"/>
                            </a:rPr>
                            <a:t>(1)</a:t>
                          </a:r>
                        </a:p>
                      </a:txBody>
                      <a:tcPr marL="52961" marR="52961" marT="35307" marB="35307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>
                              <a:effectLst/>
                              <a:latin typeface="Cambria" panose="02040503050406030204" pitchFamily="18" charset="0"/>
                            </a:rPr>
                            <a:t> </a:t>
                          </a:r>
                        </a:p>
                      </a:txBody>
                      <a:tcPr marL="52961" marR="52961" marT="35307" marB="35307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 dirty="0">
                              <a:effectLst/>
                              <a:latin typeface="Cambria" panose="02040503050406030204" pitchFamily="18" charset="0"/>
                            </a:rPr>
                            <a:t>Leaving your answer as a fraction in its simplest form, solve:</a:t>
                          </a:r>
                        </a:p>
                      </a:txBody>
                      <a:tcPr marL="52961" marR="52961" marT="35307" marB="35307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739629756"/>
                      </a:ext>
                    </a:extLst>
                  </a:tr>
                  <a:tr h="1089556"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>
                              <a:effectLst/>
                              <a:latin typeface="Cambria" panose="02040503050406030204" pitchFamily="18" charset="0"/>
                            </a:rPr>
                            <a:t> </a:t>
                          </a:r>
                        </a:p>
                      </a:txBody>
                      <a:tcPr marL="52961" marR="52961" marT="35307" marB="35307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>
                              <a:effectLst/>
                              <a:latin typeface="Cambria" panose="02040503050406030204" pitchFamily="18" charset="0"/>
                            </a:rPr>
                            <a:t>(a)</a:t>
                          </a:r>
                        </a:p>
                      </a:txBody>
                      <a:tcPr marL="52961" marR="52961" marT="35307" marB="35307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2961" marR="52961" marT="35307" marB="35307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0107" t="-50279" r="-89" b="-35698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61170049"/>
                      </a:ext>
                    </a:extLst>
                  </a:tr>
                  <a:tr h="996372"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>
                              <a:effectLst/>
                              <a:latin typeface="Cambria" panose="02040503050406030204" pitchFamily="18" charset="0"/>
                            </a:rPr>
                            <a:t> </a:t>
                          </a:r>
                        </a:p>
                      </a:txBody>
                      <a:tcPr marL="52961" marR="52961" marT="35307" marB="35307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>
                              <a:effectLst/>
                              <a:latin typeface="Cambria" panose="02040503050406030204" pitchFamily="18" charset="0"/>
                            </a:rPr>
                            <a:t>(b)</a:t>
                          </a:r>
                        </a:p>
                      </a:txBody>
                      <a:tcPr marL="52961" marR="52961" marT="35307" marB="35307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2961" marR="52961" marT="35307" marB="35307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0107" t="-164024" r="-89" b="-28963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663515688"/>
                      </a:ext>
                    </a:extLst>
                  </a:tr>
                  <a:tr h="1025045"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>
                              <a:effectLst/>
                              <a:latin typeface="Cambria" panose="02040503050406030204" pitchFamily="18" charset="0"/>
                            </a:rPr>
                            <a:t> </a:t>
                          </a:r>
                        </a:p>
                      </a:txBody>
                      <a:tcPr marL="52961" marR="52961" marT="35307" marB="35307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>
                              <a:effectLst/>
                              <a:latin typeface="Cambria" panose="02040503050406030204" pitchFamily="18" charset="0"/>
                            </a:rPr>
                            <a:t>(c)</a:t>
                          </a:r>
                        </a:p>
                      </a:txBody>
                      <a:tcPr marL="52961" marR="52961" marT="35307" marB="35307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2961" marR="52961" marT="35307" marB="35307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0107" t="-256213" r="-89" b="-18106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638566401"/>
                      </a:ext>
                    </a:extLst>
                  </a:tr>
                  <a:tr h="253494"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>
                              <a:effectLst/>
                              <a:latin typeface="Cambria" panose="02040503050406030204" pitchFamily="18" charset="0"/>
                            </a:rPr>
                            <a:t>(2)</a:t>
                          </a:r>
                        </a:p>
                      </a:txBody>
                      <a:tcPr marL="52961" marR="52961" marT="35307" marB="35307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>
                              <a:effectLst/>
                              <a:latin typeface="Cambria" panose="02040503050406030204" pitchFamily="18" charset="0"/>
                            </a:rPr>
                            <a:t> </a:t>
                          </a:r>
                        </a:p>
                      </a:txBody>
                      <a:tcPr marL="52961" marR="52961" marT="35307" marB="35307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>
                              <a:effectLst/>
                              <a:latin typeface="Cambria" panose="02040503050406030204" pitchFamily="18" charset="0"/>
                            </a:rPr>
                            <a:t>Write each of these numbers to 6 decimal places</a:t>
                          </a:r>
                        </a:p>
                      </a:txBody>
                      <a:tcPr marL="52961" marR="52961" marT="35307" marB="35307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682970401"/>
                      </a:ext>
                    </a:extLst>
                  </a:tr>
                  <a:tr h="260416"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>
                              <a:effectLst/>
                              <a:latin typeface="Cambria" panose="02040503050406030204" pitchFamily="18" charset="0"/>
                            </a:rPr>
                            <a:t> </a:t>
                          </a:r>
                        </a:p>
                      </a:txBody>
                      <a:tcPr marL="52961" marR="52961" marT="35307" marB="35307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>
                              <a:effectLst/>
                              <a:latin typeface="Cambria" panose="02040503050406030204" pitchFamily="18" charset="0"/>
                            </a:rPr>
                            <a:t>(a)</a:t>
                          </a:r>
                        </a:p>
                      </a:txBody>
                      <a:tcPr marL="52961" marR="52961" marT="35307" marB="35307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2961" marR="52961" marT="35307" marB="35307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0107" t="-1495349" r="-89" b="-516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38595417"/>
                      </a:ext>
                    </a:extLst>
                  </a:tr>
                  <a:tr h="260416"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>
                              <a:effectLst/>
                              <a:latin typeface="Cambria" panose="02040503050406030204" pitchFamily="18" charset="0"/>
                            </a:rPr>
                            <a:t> </a:t>
                          </a:r>
                        </a:p>
                      </a:txBody>
                      <a:tcPr marL="52961" marR="52961" marT="35307" marB="35307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>
                              <a:effectLst/>
                              <a:latin typeface="Cambria" panose="02040503050406030204" pitchFamily="18" charset="0"/>
                            </a:rPr>
                            <a:t>(b)</a:t>
                          </a:r>
                        </a:p>
                      </a:txBody>
                      <a:tcPr marL="52961" marR="52961" marT="35307" marB="35307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2961" marR="52961" marT="35307" marB="35307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0107" t="-1595349" r="-89" b="-416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736641705"/>
                      </a:ext>
                    </a:extLst>
                  </a:tr>
                  <a:tr h="260416"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>
                              <a:effectLst/>
                              <a:latin typeface="Cambria" panose="02040503050406030204" pitchFamily="18" charset="0"/>
                            </a:rPr>
                            <a:t> </a:t>
                          </a:r>
                        </a:p>
                      </a:txBody>
                      <a:tcPr marL="52961" marR="52961" marT="35307" marB="35307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>
                              <a:effectLst/>
                              <a:latin typeface="Cambria" panose="02040503050406030204" pitchFamily="18" charset="0"/>
                            </a:rPr>
                            <a:t>(c)</a:t>
                          </a:r>
                        </a:p>
                      </a:txBody>
                      <a:tcPr marL="52961" marR="52961" marT="35307" marB="35307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2961" marR="52961" marT="35307" marB="35307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0107" t="-1695349" r="-89" b="-316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17230977"/>
                      </a:ext>
                    </a:extLst>
                  </a:tr>
                  <a:tr h="260416"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>
                              <a:effectLst/>
                              <a:latin typeface="Cambria" panose="02040503050406030204" pitchFamily="18" charset="0"/>
                            </a:rPr>
                            <a:t> </a:t>
                          </a:r>
                        </a:p>
                      </a:txBody>
                      <a:tcPr marL="52961" marR="52961" marT="35307" marB="35307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>
                              <a:effectLst/>
                              <a:latin typeface="Cambria" panose="02040503050406030204" pitchFamily="18" charset="0"/>
                            </a:rPr>
                            <a:t>(c)</a:t>
                          </a:r>
                        </a:p>
                      </a:txBody>
                      <a:tcPr marL="52961" marR="52961" marT="35307" marB="35307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2961" marR="52961" marT="35307" marB="35307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0107" t="-1838095" r="-89" b="-22381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22496389"/>
                      </a:ext>
                    </a:extLst>
                  </a:tr>
                  <a:tr h="260416"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>
                              <a:effectLst/>
                              <a:latin typeface="Cambria" panose="02040503050406030204" pitchFamily="18" charset="0"/>
                            </a:rPr>
                            <a:t> </a:t>
                          </a:r>
                        </a:p>
                      </a:txBody>
                      <a:tcPr marL="52961" marR="52961" marT="35307" marB="35307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>
                              <a:effectLst/>
                              <a:latin typeface="Cambria" panose="02040503050406030204" pitchFamily="18" charset="0"/>
                            </a:rPr>
                            <a:t>(d)</a:t>
                          </a:r>
                        </a:p>
                      </a:txBody>
                      <a:tcPr marL="52961" marR="52961" marT="35307" marB="35307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2961" marR="52961" marT="35307" marB="35307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0107" t="-1893023" r="-89" b="-11860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04196503"/>
                      </a:ext>
                    </a:extLst>
                  </a:tr>
                  <a:tr h="260416"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>
                              <a:effectLst/>
                              <a:latin typeface="Cambria" panose="02040503050406030204" pitchFamily="18" charset="0"/>
                            </a:rPr>
                            <a:t> </a:t>
                          </a:r>
                        </a:p>
                      </a:txBody>
                      <a:tcPr marL="52961" marR="52961" marT="35307" marB="35307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>
                              <a:effectLst/>
                              <a:latin typeface="Cambria" panose="02040503050406030204" pitchFamily="18" charset="0"/>
                            </a:rPr>
                            <a:t>(e)</a:t>
                          </a:r>
                        </a:p>
                      </a:txBody>
                      <a:tcPr marL="52961" marR="52961" marT="35307" marB="35307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2961" marR="52961" marT="35307" marB="35307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0107" t="-1993023" r="-89" b="-1860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51727697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9070579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1">
                <a:extLst>
                  <a:ext uri="{FF2B5EF4-FFF2-40B4-BE49-F238E27FC236}">
                    <a16:creationId xmlns:a16="http://schemas.microsoft.com/office/drawing/2014/main" id="{2A7C973C-BEDB-4A9F-BBC5-DF554B9A34B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8471267"/>
                  </p:ext>
                </p:extLst>
              </p:nvPr>
            </p:nvGraphicFramePr>
            <p:xfrm>
              <a:off x="477315" y="391108"/>
              <a:ext cx="8951369" cy="5487613"/>
            </p:xfrm>
            <a:graphic>
              <a:graphicData uri="http://schemas.openxmlformats.org/drawingml/2006/table">
                <a:tbl>
                  <a:tblPr/>
                  <a:tblGrid>
                    <a:gridCol w="395140">
                      <a:extLst>
                        <a:ext uri="{9D8B030D-6E8A-4147-A177-3AD203B41FA5}">
                          <a16:colId xmlns:a16="http://schemas.microsoft.com/office/drawing/2014/main" val="2157179921"/>
                        </a:ext>
                      </a:extLst>
                    </a:gridCol>
                    <a:gridCol w="58723">
                      <a:extLst>
                        <a:ext uri="{9D8B030D-6E8A-4147-A177-3AD203B41FA5}">
                          <a16:colId xmlns:a16="http://schemas.microsoft.com/office/drawing/2014/main" val="196724379"/>
                        </a:ext>
                      </a:extLst>
                    </a:gridCol>
                    <a:gridCol w="8497506">
                      <a:extLst>
                        <a:ext uri="{9D8B030D-6E8A-4147-A177-3AD203B41FA5}">
                          <a16:colId xmlns:a16="http://schemas.microsoft.com/office/drawing/2014/main" val="2464499532"/>
                        </a:ext>
                      </a:extLst>
                    </a:gridCol>
                  </a:tblGrid>
                  <a:tr h="316359"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400">
                              <a:effectLst/>
                              <a:latin typeface="Cambria" panose="02040503050406030204" pitchFamily="18" charset="0"/>
                            </a:rPr>
                            <a:t>(2)</a:t>
                          </a:r>
                        </a:p>
                      </a:txBody>
                      <a:tcPr marL="9407" marR="9407" marT="6271" marB="6271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400">
                              <a:effectLst/>
                              <a:latin typeface="Cambria" panose="02040503050406030204" pitchFamily="18" charset="0"/>
                            </a:rPr>
                            <a:t> </a:t>
                          </a:r>
                        </a:p>
                      </a:txBody>
                      <a:tcPr marL="9407" marR="9407" marT="6271" marB="6271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400" dirty="0">
                              <a:effectLst/>
                              <a:latin typeface="Cambria" panose="02040503050406030204" pitchFamily="18" charset="0"/>
                            </a:rPr>
                            <a:t>Show that </a:t>
                          </a:r>
                          <a14:m>
                            <m:oMath xmlns:m="http://schemas.openxmlformats.org/officeDocument/2006/math">
                              <m:r>
                                <a:rPr lang="en-GB" sz="1400">
                                  <a:effectLst/>
                                  <a:latin typeface="Cambria Math" panose="02040503050406030204" pitchFamily="18" charset="0"/>
                                </a:rPr>
                                <m:t>0.2</m:t>
                              </m:r>
                              <m:acc>
                                <m:accPr>
                                  <m:chr m:val="̇"/>
                                  <m:ctrlPr>
                                    <a:rPr lang="en-GB" sz="14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GB" sz="1400">
                                      <a:effectLst/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</m:e>
                              </m:acc>
                              <m:acc>
                                <m:accPr>
                                  <m:chr m:val="̇"/>
                                  <m:ctrlPr>
                                    <a:rPr lang="en-GB" sz="14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GB" sz="1400">
                                      <a:effectLst/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e>
                              </m:acc>
                              <m:r>
                                <a:rPr lang="en-GB" sz="1400">
                                  <a:effectLst/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GB" sz="14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>
                                      <a:effectLst/>
                                      <a:latin typeface="Cambria Math" panose="02040503050406030204" pitchFamily="18" charset="0"/>
                                    </a:rPr>
                                    <m:t>137</m:t>
                                  </m:r>
                                </m:num>
                                <m:den>
                                  <m:r>
                                    <a:rPr lang="en-GB" sz="1400">
                                      <a:effectLst/>
                                      <a:latin typeface="Cambria Math" panose="02040503050406030204" pitchFamily="18" charset="0"/>
                                    </a:rPr>
                                    <m:t>495</m:t>
                                  </m:r>
                                </m:den>
                              </m:f>
                            </m:oMath>
                          </a14:m>
                          <a:endParaRPr lang="en-GB" sz="1400" dirty="0">
                            <a:effectLst/>
                          </a:endParaRPr>
                        </a:p>
                      </a:txBody>
                      <a:tcPr marL="9407" marR="9407" marT="6271" marB="6271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642000223"/>
                      </a:ext>
                    </a:extLst>
                  </a:tr>
                  <a:tr h="2151546"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400">
                              <a:effectLst/>
                              <a:latin typeface="Cambria" panose="02040503050406030204" pitchFamily="18" charset="0"/>
                            </a:rPr>
                            <a:t> </a:t>
                          </a:r>
                        </a:p>
                      </a:txBody>
                      <a:tcPr marL="9407" marR="9407" marT="6271" marB="6271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400">
                              <a:effectLst/>
                              <a:latin typeface="Cambria" panose="02040503050406030204" pitchFamily="18" charset="0"/>
                            </a:rPr>
                            <a:t> </a:t>
                          </a:r>
                        </a:p>
                      </a:txBody>
                      <a:tcPr marL="9407" marR="9407" marT="6271" marB="6271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br>
                            <a:rPr lang="en-GB" sz="1400">
                              <a:effectLst/>
                              <a:latin typeface="Cambria" panose="02040503050406030204" pitchFamily="18" charset="0"/>
                            </a:rPr>
                          </a:br>
                          <a:br>
                            <a:rPr lang="en-GB" sz="1400">
                              <a:effectLst/>
                              <a:latin typeface="Cambria" panose="02040503050406030204" pitchFamily="18" charset="0"/>
                            </a:rPr>
                          </a:br>
                          <a:br>
                            <a:rPr lang="en-GB" sz="1400">
                              <a:effectLst/>
                              <a:latin typeface="Cambria" panose="02040503050406030204" pitchFamily="18" charset="0"/>
                            </a:rPr>
                          </a:br>
                          <a:br>
                            <a:rPr lang="en-GB" sz="1400">
                              <a:effectLst/>
                              <a:latin typeface="Cambria" panose="02040503050406030204" pitchFamily="18" charset="0"/>
                            </a:rPr>
                          </a:br>
                          <a:br>
                            <a:rPr lang="en-GB" sz="1400">
                              <a:effectLst/>
                              <a:latin typeface="Cambria" panose="02040503050406030204" pitchFamily="18" charset="0"/>
                            </a:rPr>
                          </a:br>
                          <a:br>
                            <a:rPr lang="en-GB" sz="1400">
                              <a:effectLst/>
                              <a:latin typeface="Cambria" panose="02040503050406030204" pitchFamily="18" charset="0"/>
                            </a:rPr>
                          </a:br>
                          <a:br>
                            <a:rPr lang="en-GB" sz="1400">
                              <a:effectLst/>
                              <a:latin typeface="Cambria" panose="02040503050406030204" pitchFamily="18" charset="0"/>
                            </a:rPr>
                          </a:br>
                          <a:br>
                            <a:rPr lang="en-GB" sz="1400">
                              <a:effectLst/>
                              <a:latin typeface="Cambria" panose="02040503050406030204" pitchFamily="18" charset="0"/>
                            </a:rPr>
                          </a:br>
                          <a:br>
                            <a:rPr lang="en-GB" sz="1400">
                              <a:effectLst/>
                              <a:latin typeface="Cambria" panose="02040503050406030204" pitchFamily="18" charset="0"/>
                            </a:rPr>
                          </a:br>
                          <a:r>
                            <a:rPr lang="en-GB" sz="1400">
                              <a:effectLst/>
                              <a:latin typeface="Cambria" panose="02040503050406030204" pitchFamily="18" charset="0"/>
                            </a:rPr>
                            <a:t> </a:t>
                          </a:r>
                        </a:p>
                      </a:txBody>
                      <a:tcPr marL="9407" marR="9407" marT="6271" marB="6271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534318441"/>
                      </a:ext>
                    </a:extLst>
                  </a:tr>
                  <a:tr h="654265"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400">
                              <a:effectLst/>
                              <a:latin typeface="Cambria" panose="02040503050406030204" pitchFamily="18" charset="0"/>
                            </a:rPr>
                            <a:t>(3)</a:t>
                          </a:r>
                        </a:p>
                      </a:txBody>
                      <a:tcPr marL="9407" marR="9407" marT="6271" marB="6271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400">
                              <a:effectLst/>
                              <a:latin typeface="Cambria" panose="02040503050406030204" pitchFamily="18" charset="0"/>
                            </a:rPr>
                            <a:t> </a:t>
                          </a:r>
                        </a:p>
                      </a:txBody>
                      <a:tcPr marL="9407" marR="9407" marT="6271" marB="6271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400">
                              <a:effectLst/>
                              <a:latin typeface="Cambria" panose="02040503050406030204" pitchFamily="18" charset="0"/>
                            </a:rPr>
                            <a:t>Given that </a:t>
                          </a:r>
                          <a14:m>
                            <m:oMath xmlns:m="http://schemas.openxmlformats.org/officeDocument/2006/math">
                              <m:r>
                                <a:rPr lang="en-GB" sz="1400">
                                  <a:effectLst/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GB" sz="1400">
                              <a:effectLst/>
                              <a:latin typeface="Cambria" panose="02040503050406030204" pitchFamily="18" charset="0"/>
                            </a:rPr>
                            <a:t> and </a:t>
                          </a:r>
                          <a14:m>
                            <m:oMath xmlns:m="http://schemas.openxmlformats.org/officeDocument/2006/math">
                              <m:r>
                                <a:rPr lang="en-GB" sz="1400">
                                  <a:effectLst/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oMath>
                          </a14:m>
                          <a:r>
                            <a:rPr lang="en-GB" sz="1400">
                              <a:effectLst/>
                              <a:latin typeface="Cambria" panose="02040503050406030204" pitchFamily="18" charset="0"/>
                            </a:rPr>
                            <a:t> are both positive integers smaller than 10. </a:t>
                          </a:r>
                          <a:br>
                            <a:rPr lang="en-GB" sz="1400">
                              <a:effectLst/>
                              <a:latin typeface="Cambria" panose="02040503050406030204" pitchFamily="18" charset="0"/>
                            </a:rPr>
                          </a:br>
                          <a:r>
                            <a:rPr lang="en-GB" sz="1400">
                              <a:effectLst/>
                              <a:latin typeface="Cambria" panose="02040503050406030204" pitchFamily="18" charset="0"/>
                            </a:rPr>
                            <a:t>Write </a:t>
                          </a:r>
                          <a14:m>
                            <m:oMath xmlns:m="http://schemas.openxmlformats.org/officeDocument/2006/math">
                              <m:r>
                                <a:rPr lang="en-GB" sz="1400">
                                  <a:effectLst/>
                                  <a:latin typeface="Cambria Math" panose="02040503050406030204" pitchFamily="18" charset="0"/>
                                </a:rPr>
                                <m:t>0.</m:t>
                              </m:r>
                              <m:acc>
                                <m:accPr>
                                  <m:chr m:val="̇"/>
                                  <m:ctrlPr>
                                    <a:rPr lang="en-GB" sz="14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GB" sz="1400">
                                      <a:effectLst/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acc>
                              <m:acc>
                                <m:accPr>
                                  <m:chr m:val="̇"/>
                                  <m:ctrlPr>
                                    <a:rPr lang="en-GB" sz="14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GB" sz="1400">
                                      <a:effectLst/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acc>
                            </m:oMath>
                          </a14:m>
                          <a:r>
                            <a:rPr lang="en-GB" sz="1400">
                              <a:effectLst/>
                              <a:latin typeface="Cambria" panose="02040503050406030204" pitchFamily="18" charset="0"/>
                            </a:rPr>
                            <a:t> as a fraction</a:t>
                          </a:r>
                          <a:endParaRPr lang="en-GB" sz="1400">
                            <a:effectLst/>
                          </a:endParaRPr>
                        </a:p>
                      </a:txBody>
                      <a:tcPr marL="9407" marR="9407" marT="6271" marB="6271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536034351"/>
                      </a:ext>
                    </a:extLst>
                  </a:tr>
                  <a:tr h="2365443"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400">
                              <a:effectLst/>
                              <a:latin typeface="Cambria" panose="02040503050406030204" pitchFamily="18" charset="0"/>
                            </a:rPr>
                            <a:t> </a:t>
                          </a:r>
                        </a:p>
                      </a:txBody>
                      <a:tcPr marL="9407" marR="9407" marT="6271" marB="6271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400">
                              <a:effectLst/>
                              <a:latin typeface="Cambria" panose="02040503050406030204" pitchFamily="18" charset="0"/>
                            </a:rPr>
                            <a:t> </a:t>
                          </a:r>
                        </a:p>
                      </a:txBody>
                      <a:tcPr marL="9407" marR="9407" marT="6271" marB="6271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br>
                            <a:rPr lang="en-GB" sz="1400" dirty="0">
                              <a:effectLst/>
                              <a:latin typeface="Cambria" panose="02040503050406030204" pitchFamily="18" charset="0"/>
                            </a:rPr>
                          </a:br>
                          <a:br>
                            <a:rPr lang="en-GB" sz="1400" dirty="0">
                              <a:effectLst/>
                              <a:latin typeface="Cambria" panose="02040503050406030204" pitchFamily="18" charset="0"/>
                            </a:rPr>
                          </a:br>
                          <a:br>
                            <a:rPr lang="en-GB" sz="1400" dirty="0">
                              <a:effectLst/>
                              <a:latin typeface="Cambria" panose="02040503050406030204" pitchFamily="18" charset="0"/>
                            </a:rPr>
                          </a:br>
                          <a:br>
                            <a:rPr lang="en-GB" sz="1400" dirty="0">
                              <a:effectLst/>
                              <a:latin typeface="Cambria" panose="02040503050406030204" pitchFamily="18" charset="0"/>
                            </a:rPr>
                          </a:br>
                          <a:br>
                            <a:rPr lang="en-GB" sz="1400" dirty="0">
                              <a:effectLst/>
                              <a:latin typeface="Cambria" panose="02040503050406030204" pitchFamily="18" charset="0"/>
                            </a:rPr>
                          </a:br>
                          <a:br>
                            <a:rPr lang="en-GB" sz="1400" dirty="0">
                              <a:effectLst/>
                              <a:latin typeface="Cambria" panose="02040503050406030204" pitchFamily="18" charset="0"/>
                            </a:rPr>
                          </a:br>
                          <a:br>
                            <a:rPr lang="en-GB" sz="1400" dirty="0">
                              <a:effectLst/>
                              <a:latin typeface="Cambria" panose="02040503050406030204" pitchFamily="18" charset="0"/>
                            </a:rPr>
                          </a:br>
                          <a:br>
                            <a:rPr lang="en-GB" sz="1400" dirty="0">
                              <a:effectLst/>
                              <a:latin typeface="Cambria" panose="02040503050406030204" pitchFamily="18" charset="0"/>
                            </a:rPr>
                          </a:br>
                          <a:br>
                            <a:rPr lang="en-GB" sz="1400" dirty="0">
                              <a:effectLst/>
                              <a:latin typeface="Cambria" panose="02040503050406030204" pitchFamily="18" charset="0"/>
                            </a:rPr>
                          </a:br>
                          <a:br>
                            <a:rPr lang="en-GB" sz="1400" dirty="0">
                              <a:effectLst/>
                              <a:latin typeface="Cambria" panose="02040503050406030204" pitchFamily="18" charset="0"/>
                            </a:rPr>
                          </a:br>
                          <a:r>
                            <a:rPr lang="en-GB" sz="1400" dirty="0">
                              <a:effectLst/>
                              <a:latin typeface="Cambria" panose="02040503050406030204" pitchFamily="18" charset="0"/>
                            </a:rPr>
                            <a:t> </a:t>
                          </a:r>
                        </a:p>
                      </a:txBody>
                      <a:tcPr marL="9407" marR="9407" marT="6271" marB="6271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78037601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1">
                <a:extLst>
                  <a:ext uri="{FF2B5EF4-FFF2-40B4-BE49-F238E27FC236}">
                    <a16:creationId xmlns:a16="http://schemas.microsoft.com/office/drawing/2014/main" id="{2A7C973C-BEDB-4A9F-BBC5-DF554B9A34B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8471267"/>
                  </p:ext>
                </p:extLst>
              </p:nvPr>
            </p:nvGraphicFramePr>
            <p:xfrm>
              <a:off x="477315" y="391108"/>
              <a:ext cx="8951369" cy="5487613"/>
            </p:xfrm>
            <a:graphic>
              <a:graphicData uri="http://schemas.openxmlformats.org/drawingml/2006/table">
                <a:tbl>
                  <a:tblPr/>
                  <a:tblGrid>
                    <a:gridCol w="395140">
                      <a:extLst>
                        <a:ext uri="{9D8B030D-6E8A-4147-A177-3AD203B41FA5}">
                          <a16:colId xmlns:a16="http://schemas.microsoft.com/office/drawing/2014/main" val="2157179921"/>
                        </a:ext>
                      </a:extLst>
                    </a:gridCol>
                    <a:gridCol w="58723">
                      <a:extLst>
                        <a:ext uri="{9D8B030D-6E8A-4147-A177-3AD203B41FA5}">
                          <a16:colId xmlns:a16="http://schemas.microsoft.com/office/drawing/2014/main" val="196724379"/>
                        </a:ext>
                      </a:extLst>
                    </a:gridCol>
                    <a:gridCol w="8497506">
                      <a:extLst>
                        <a:ext uri="{9D8B030D-6E8A-4147-A177-3AD203B41FA5}">
                          <a16:colId xmlns:a16="http://schemas.microsoft.com/office/drawing/2014/main" val="2464499532"/>
                        </a:ext>
                      </a:extLst>
                    </a:gridCol>
                  </a:tblGrid>
                  <a:tr h="316359"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400">
                              <a:effectLst/>
                              <a:latin typeface="Cambria" panose="02040503050406030204" pitchFamily="18" charset="0"/>
                            </a:rPr>
                            <a:t>(2)</a:t>
                          </a:r>
                        </a:p>
                      </a:txBody>
                      <a:tcPr marL="9407" marR="9407" marT="6271" marB="6271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400">
                              <a:effectLst/>
                              <a:latin typeface="Cambria" panose="02040503050406030204" pitchFamily="18" charset="0"/>
                            </a:rPr>
                            <a:t> </a:t>
                          </a:r>
                        </a:p>
                      </a:txBody>
                      <a:tcPr marL="9407" marR="9407" marT="6271" marB="6271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407" marR="9407" marT="6271" marB="6271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305" t="-15385" b="-163269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642000223"/>
                      </a:ext>
                    </a:extLst>
                  </a:tr>
                  <a:tr h="2151546"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400">
                              <a:effectLst/>
                              <a:latin typeface="Cambria" panose="02040503050406030204" pitchFamily="18" charset="0"/>
                            </a:rPr>
                            <a:t> </a:t>
                          </a:r>
                        </a:p>
                      </a:txBody>
                      <a:tcPr marL="9407" marR="9407" marT="6271" marB="6271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400">
                              <a:effectLst/>
                              <a:latin typeface="Cambria" panose="02040503050406030204" pitchFamily="18" charset="0"/>
                            </a:rPr>
                            <a:t> </a:t>
                          </a:r>
                        </a:p>
                      </a:txBody>
                      <a:tcPr marL="9407" marR="9407" marT="6271" marB="6271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br>
                            <a:rPr lang="en-GB" sz="1400">
                              <a:effectLst/>
                              <a:latin typeface="Cambria" panose="02040503050406030204" pitchFamily="18" charset="0"/>
                            </a:rPr>
                          </a:br>
                          <a:br>
                            <a:rPr lang="en-GB" sz="1400">
                              <a:effectLst/>
                              <a:latin typeface="Cambria" panose="02040503050406030204" pitchFamily="18" charset="0"/>
                            </a:rPr>
                          </a:br>
                          <a:br>
                            <a:rPr lang="en-GB" sz="1400">
                              <a:effectLst/>
                              <a:latin typeface="Cambria" panose="02040503050406030204" pitchFamily="18" charset="0"/>
                            </a:rPr>
                          </a:br>
                          <a:br>
                            <a:rPr lang="en-GB" sz="1400">
                              <a:effectLst/>
                              <a:latin typeface="Cambria" panose="02040503050406030204" pitchFamily="18" charset="0"/>
                            </a:rPr>
                          </a:br>
                          <a:br>
                            <a:rPr lang="en-GB" sz="1400">
                              <a:effectLst/>
                              <a:latin typeface="Cambria" panose="02040503050406030204" pitchFamily="18" charset="0"/>
                            </a:rPr>
                          </a:br>
                          <a:br>
                            <a:rPr lang="en-GB" sz="1400">
                              <a:effectLst/>
                              <a:latin typeface="Cambria" panose="02040503050406030204" pitchFamily="18" charset="0"/>
                            </a:rPr>
                          </a:br>
                          <a:br>
                            <a:rPr lang="en-GB" sz="1400">
                              <a:effectLst/>
                              <a:latin typeface="Cambria" panose="02040503050406030204" pitchFamily="18" charset="0"/>
                            </a:rPr>
                          </a:br>
                          <a:br>
                            <a:rPr lang="en-GB" sz="1400">
                              <a:effectLst/>
                              <a:latin typeface="Cambria" panose="02040503050406030204" pitchFamily="18" charset="0"/>
                            </a:rPr>
                          </a:br>
                          <a:br>
                            <a:rPr lang="en-GB" sz="1400">
                              <a:effectLst/>
                              <a:latin typeface="Cambria" panose="02040503050406030204" pitchFamily="18" charset="0"/>
                            </a:rPr>
                          </a:br>
                          <a:r>
                            <a:rPr lang="en-GB" sz="1400">
                              <a:effectLst/>
                              <a:latin typeface="Cambria" panose="02040503050406030204" pitchFamily="18" charset="0"/>
                            </a:rPr>
                            <a:t> </a:t>
                          </a:r>
                        </a:p>
                      </a:txBody>
                      <a:tcPr marL="9407" marR="9407" marT="6271" marB="6271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534318441"/>
                      </a:ext>
                    </a:extLst>
                  </a:tr>
                  <a:tr h="654265"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400">
                              <a:effectLst/>
                              <a:latin typeface="Cambria" panose="02040503050406030204" pitchFamily="18" charset="0"/>
                            </a:rPr>
                            <a:t>(3)</a:t>
                          </a:r>
                        </a:p>
                      </a:txBody>
                      <a:tcPr marL="9407" marR="9407" marT="6271" marB="6271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400">
                              <a:effectLst/>
                              <a:latin typeface="Cambria" panose="02040503050406030204" pitchFamily="18" charset="0"/>
                            </a:rPr>
                            <a:t> </a:t>
                          </a:r>
                        </a:p>
                      </a:txBody>
                      <a:tcPr marL="9407" marR="9407" marT="6271" marB="6271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407" marR="9407" marT="6271" marB="6271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305" t="-382407" b="-35925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36034351"/>
                      </a:ext>
                    </a:extLst>
                  </a:tr>
                  <a:tr h="2365443"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400">
                              <a:effectLst/>
                              <a:latin typeface="Cambria" panose="02040503050406030204" pitchFamily="18" charset="0"/>
                            </a:rPr>
                            <a:t> </a:t>
                          </a:r>
                        </a:p>
                      </a:txBody>
                      <a:tcPr marL="9407" marR="9407" marT="6271" marB="6271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400">
                              <a:effectLst/>
                              <a:latin typeface="Cambria" panose="02040503050406030204" pitchFamily="18" charset="0"/>
                            </a:rPr>
                            <a:t> </a:t>
                          </a:r>
                        </a:p>
                      </a:txBody>
                      <a:tcPr marL="9407" marR="9407" marT="6271" marB="6271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br>
                            <a:rPr lang="en-GB" sz="1400" dirty="0">
                              <a:effectLst/>
                              <a:latin typeface="Cambria" panose="02040503050406030204" pitchFamily="18" charset="0"/>
                            </a:rPr>
                          </a:br>
                          <a:br>
                            <a:rPr lang="en-GB" sz="1400" dirty="0">
                              <a:effectLst/>
                              <a:latin typeface="Cambria" panose="02040503050406030204" pitchFamily="18" charset="0"/>
                            </a:rPr>
                          </a:br>
                          <a:br>
                            <a:rPr lang="en-GB" sz="1400" dirty="0">
                              <a:effectLst/>
                              <a:latin typeface="Cambria" panose="02040503050406030204" pitchFamily="18" charset="0"/>
                            </a:rPr>
                          </a:br>
                          <a:br>
                            <a:rPr lang="en-GB" sz="1400" dirty="0">
                              <a:effectLst/>
                              <a:latin typeface="Cambria" panose="02040503050406030204" pitchFamily="18" charset="0"/>
                            </a:rPr>
                          </a:br>
                          <a:br>
                            <a:rPr lang="en-GB" sz="1400" dirty="0">
                              <a:effectLst/>
                              <a:latin typeface="Cambria" panose="02040503050406030204" pitchFamily="18" charset="0"/>
                            </a:rPr>
                          </a:br>
                          <a:br>
                            <a:rPr lang="en-GB" sz="1400" dirty="0">
                              <a:effectLst/>
                              <a:latin typeface="Cambria" panose="02040503050406030204" pitchFamily="18" charset="0"/>
                            </a:rPr>
                          </a:br>
                          <a:br>
                            <a:rPr lang="en-GB" sz="1400" dirty="0">
                              <a:effectLst/>
                              <a:latin typeface="Cambria" panose="02040503050406030204" pitchFamily="18" charset="0"/>
                            </a:rPr>
                          </a:br>
                          <a:br>
                            <a:rPr lang="en-GB" sz="1400" dirty="0">
                              <a:effectLst/>
                              <a:latin typeface="Cambria" panose="02040503050406030204" pitchFamily="18" charset="0"/>
                            </a:rPr>
                          </a:br>
                          <a:br>
                            <a:rPr lang="en-GB" sz="1400" dirty="0">
                              <a:effectLst/>
                              <a:latin typeface="Cambria" panose="02040503050406030204" pitchFamily="18" charset="0"/>
                            </a:rPr>
                          </a:br>
                          <a:br>
                            <a:rPr lang="en-GB" sz="1400" dirty="0">
                              <a:effectLst/>
                              <a:latin typeface="Cambria" panose="02040503050406030204" pitchFamily="18" charset="0"/>
                            </a:rPr>
                          </a:br>
                          <a:r>
                            <a:rPr lang="en-GB" sz="1400" dirty="0">
                              <a:effectLst/>
                              <a:latin typeface="Cambria" panose="02040503050406030204" pitchFamily="18" charset="0"/>
                            </a:rPr>
                            <a:t> </a:t>
                          </a:r>
                        </a:p>
                      </a:txBody>
                      <a:tcPr marL="9407" marR="9407" marT="6271" marB="6271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780376013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8180227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1">
                <a:extLst>
                  <a:ext uri="{FF2B5EF4-FFF2-40B4-BE49-F238E27FC236}">
                    <a16:creationId xmlns:a16="http://schemas.microsoft.com/office/drawing/2014/main" id="{2D075B0A-CD95-4A9B-A652-20B15D84D84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30717764"/>
                  </p:ext>
                </p:extLst>
              </p:nvPr>
            </p:nvGraphicFramePr>
            <p:xfrm>
              <a:off x="477315" y="290440"/>
              <a:ext cx="8951369" cy="3669549"/>
            </p:xfrm>
            <a:graphic>
              <a:graphicData uri="http://schemas.openxmlformats.org/drawingml/2006/table">
                <a:tbl>
                  <a:tblPr/>
                  <a:tblGrid>
                    <a:gridCol w="302861">
                      <a:extLst>
                        <a:ext uri="{9D8B030D-6E8A-4147-A177-3AD203B41FA5}">
                          <a16:colId xmlns:a16="http://schemas.microsoft.com/office/drawing/2014/main" val="2876210195"/>
                        </a:ext>
                      </a:extLst>
                    </a:gridCol>
                    <a:gridCol w="44214">
                      <a:extLst>
                        <a:ext uri="{9D8B030D-6E8A-4147-A177-3AD203B41FA5}">
                          <a16:colId xmlns:a16="http://schemas.microsoft.com/office/drawing/2014/main" val="3718255602"/>
                        </a:ext>
                      </a:extLst>
                    </a:gridCol>
                    <a:gridCol w="8604294">
                      <a:extLst>
                        <a:ext uri="{9D8B030D-6E8A-4147-A177-3AD203B41FA5}">
                          <a16:colId xmlns:a16="http://schemas.microsoft.com/office/drawing/2014/main" val="3403042324"/>
                        </a:ext>
                      </a:extLst>
                    </a:gridCol>
                  </a:tblGrid>
                  <a:tr h="662414"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400" dirty="0">
                              <a:effectLst/>
                              <a:latin typeface="Cambria" panose="02040503050406030204" pitchFamily="18" charset="0"/>
                            </a:rPr>
                            <a:t>(4)</a:t>
                          </a:r>
                        </a:p>
                      </a:txBody>
                      <a:tcPr marL="9407" marR="9407" marT="6271" marB="6271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400">
                              <a:effectLst/>
                              <a:latin typeface="Cambria" panose="02040503050406030204" pitchFamily="18" charset="0"/>
                            </a:rPr>
                            <a:t> </a:t>
                          </a:r>
                        </a:p>
                      </a:txBody>
                      <a:tcPr marL="9407" marR="9407" marT="6271" marB="6271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400">
                              <a:effectLst/>
                              <a:latin typeface="Cambria" panose="02040503050406030204" pitchFamily="18" charset="0"/>
                            </a:rPr>
                            <a:t>Tyler says</a:t>
                          </a:r>
                          <a:br>
                            <a:rPr lang="en-GB" sz="1400">
                              <a:effectLst/>
                              <a:latin typeface="Cambria" panose="02040503050406030204" pitchFamily="18" charset="0"/>
                            </a:rPr>
                          </a:br>
                          <a:r>
                            <a:rPr lang="en-GB" sz="1400">
                              <a:effectLst/>
                              <a:latin typeface="Cambria" panose="02040503050406030204" pitchFamily="18" charset="0"/>
                            </a:rPr>
                            <a:t>"</a:t>
                          </a:r>
                          <a14:m>
                            <m:oMath xmlns:m="http://schemas.openxmlformats.org/officeDocument/2006/math">
                              <m:r>
                                <a:rPr lang="en-GB" sz="1400">
                                  <a:effectLst/>
                                  <a:latin typeface="Cambria Math" panose="02040503050406030204" pitchFamily="18" charset="0"/>
                                </a:rPr>
                                <m:t>0.</m:t>
                              </m:r>
                              <m:acc>
                                <m:accPr>
                                  <m:chr m:val="̇"/>
                                  <m:ctrlPr>
                                    <a:rPr lang="en-GB" sz="14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GB" sz="1400">
                                      <a:effectLst/>
                                      <a:latin typeface="Cambria Math" panose="02040503050406030204" pitchFamily="18" charset="0"/>
                                    </a:rPr>
                                    <m:t>9</m:t>
                                  </m:r>
                                  <m:r>
                                    <a:rPr lang="en-GB" sz="1400" i="1">
                                      <a:effectLst/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</m:e>
                              </m:acc>
                            </m:oMath>
                          </a14:m>
                          <a:r>
                            <a:rPr lang="en-GB" sz="1400">
                              <a:effectLst/>
                              <a:latin typeface="Cambria" panose="02040503050406030204" pitchFamily="18" charset="0"/>
                            </a:rPr>
                            <a:t>is equal to 1"</a:t>
                          </a:r>
                          <a:br>
                            <a:rPr lang="en-GB" sz="1400">
                              <a:effectLst/>
                              <a:latin typeface="Cambria" panose="02040503050406030204" pitchFamily="18" charset="0"/>
                            </a:rPr>
                          </a:br>
                          <a:r>
                            <a:rPr lang="en-GB" sz="1400">
                              <a:effectLst/>
                              <a:latin typeface="Cambria" panose="02040503050406030204" pitchFamily="18" charset="0"/>
                            </a:rPr>
                            <a:t>Show that this statement is true.</a:t>
                          </a:r>
                          <a:endParaRPr lang="en-GB" sz="1400">
                            <a:effectLst/>
                          </a:endParaRPr>
                        </a:p>
                      </a:txBody>
                      <a:tcPr marL="9407" marR="9407" marT="6271" marB="6271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970273228"/>
                      </a:ext>
                    </a:extLst>
                  </a:tr>
                  <a:tr h="3007135"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400">
                              <a:effectLst/>
                              <a:latin typeface="Cambria" panose="02040503050406030204" pitchFamily="18" charset="0"/>
                            </a:rPr>
                            <a:t> </a:t>
                          </a:r>
                        </a:p>
                      </a:txBody>
                      <a:tcPr marL="9407" marR="9407" marT="6271" marB="6271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400" dirty="0">
                              <a:effectLst/>
                              <a:latin typeface="Cambria" panose="02040503050406030204" pitchFamily="18" charset="0"/>
                            </a:rPr>
                            <a:t> </a:t>
                          </a:r>
                        </a:p>
                      </a:txBody>
                      <a:tcPr marL="9407" marR="9407" marT="6271" marB="6271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br>
                            <a:rPr lang="en-GB" sz="1400" dirty="0">
                              <a:effectLst/>
                              <a:latin typeface="Cambria" panose="02040503050406030204" pitchFamily="18" charset="0"/>
                            </a:rPr>
                          </a:br>
                          <a:br>
                            <a:rPr lang="en-GB" sz="1400" dirty="0">
                              <a:effectLst/>
                              <a:latin typeface="Cambria" panose="02040503050406030204" pitchFamily="18" charset="0"/>
                            </a:rPr>
                          </a:br>
                          <a:br>
                            <a:rPr lang="en-GB" sz="1400" dirty="0">
                              <a:effectLst/>
                              <a:latin typeface="Cambria" panose="02040503050406030204" pitchFamily="18" charset="0"/>
                            </a:rPr>
                          </a:br>
                          <a:br>
                            <a:rPr lang="en-GB" sz="1400" dirty="0">
                              <a:effectLst/>
                              <a:latin typeface="Cambria" panose="02040503050406030204" pitchFamily="18" charset="0"/>
                            </a:rPr>
                          </a:br>
                          <a:br>
                            <a:rPr lang="en-GB" sz="1400" dirty="0">
                              <a:effectLst/>
                              <a:latin typeface="Cambria" panose="02040503050406030204" pitchFamily="18" charset="0"/>
                            </a:rPr>
                          </a:br>
                          <a:br>
                            <a:rPr lang="en-GB" sz="1400" dirty="0">
                              <a:effectLst/>
                              <a:latin typeface="Cambria" panose="02040503050406030204" pitchFamily="18" charset="0"/>
                            </a:rPr>
                          </a:br>
                          <a:br>
                            <a:rPr lang="en-GB" sz="1400" dirty="0">
                              <a:effectLst/>
                              <a:latin typeface="Cambria" panose="02040503050406030204" pitchFamily="18" charset="0"/>
                            </a:rPr>
                          </a:br>
                          <a:br>
                            <a:rPr lang="en-GB" sz="1400" dirty="0">
                              <a:effectLst/>
                              <a:latin typeface="Cambria" panose="02040503050406030204" pitchFamily="18" charset="0"/>
                            </a:rPr>
                          </a:br>
                          <a:br>
                            <a:rPr lang="en-GB" sz="1400" dirty="0">
                              <a:effectLst/>
                              <a:latin typeface="Cambria" panose="02040503050406030204" pitchFamily="18" charset="0"/>
                            </a:rPr>
                          </a:br>
                          <a:br>
                            <a:rPr lang="en-GB" sz="1400" dirty="0">
                              <a:effectLst/>
                              <a:latin typeface="Cambria" panose="02040503050406030204" pitchFamily="18" charset="0"/>
                            </a:rPr>
                          </a:br>
                          <a:br>
                            <a:rPr lang="en-GB" sz="1400" dirty="0">
                              <a:effectLst/>
                              <a:latin typeface="Cambria" panose="02040503050406030204" pitchFamily="18" charset="0"/>
                            </a:rPr>
                          </a:br>
                          <a:br>
                            <a:rPr lang="en-GB" sz="1400" dirty="0">
                              <a:effectLst/>
                              <a:latin typeface="Cambria" panose="02040503050406030204" pitchFamily="18" charset="0"/>
                            </a:rPr>
                          </a:br>
                          <a:br>
                            <a:rPr lang="en-GB" sz="1400" dirty="0">
                              <a:effectLst/>
                              <a:latin typeface="Cambria" panose="02040503050406030204" pitchFamily="18" charset="0"/>
                            </a:rPr>
                          </a:br>
                          <a:r>
                            <a:rPr lang="en-GB" sz="1400" dirty="0">
                              <a:effectLst/>
                              <a:latin typeface="Cambria" panose="02040503050406030204" pitchFamily="18" charset="0"/>
                            </a:rPr>
                            <a:t> </a:t>
                          </a:r>
                        </a:p>
                      </a:txBody>
                      <a:tcPr marL="9407" marR="9407" marT="6271" marB="6271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422129610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1">
                <a:extLst>
                  <a:ext uri="{FF2B5EF4-FFF2-40B4-BE49-F238E27FC236}">
                    <a16:creationId xmlns:a16="http://schemas.microsoft.com/office/drawing/2014/main" id="{2D075B0A-CD95-4A9B-A652-20B15D84D84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30717764"/>
                  </p:ext>
                </p:extLst>
              </p:nvPr>
            </p:nvGraphicFramePr>
            <p:xfrm>
              <a:off x="477315" y="290440"/>
              <a:ext cx="8951369" cy="3669549"/>
            </p:xfrm>
            <a:graphic>
              <a:graphicData uri="http://schemas.openxmlformats.org/drawingml/2006/table">
                <a:tbl>
                  <a:tblPr/>
                  <a:tblGrid>
                    <a:gridCol w="302861">
                      <a:extLst>
                        <a:ext uri="{9D8B030D-6E8A-4147-A177-3AD203B41FA5}">
                          <a16:colId xmlns:a16="http://schemas.microsoft.com/office/drawing/2014/main" val="2876210195"/>
                        </a:ext>
                      </a:extLst>
                    </a:gridCol>
                    <a:gridCol w="44214">
                      <a:extLst>
                        <a:ext uri="{9D8B030D-6E8A-4147-A177-3AD203B41FA5}">
                          <a16:colId xmlns:a16="http://schemas.microsoft.com/office/drawing/2014/main" val="3718255602"/>
                        </a:ext>
                      </a:extLst>
                    </a:gridCol>
                    <a:gridCol w="8604294">
                      <a:extLst>
                        <a:ext uri="{9D8B030D-6E8A-4147-A177-3AD203B41FA5}">
                          <a16:colId xmlns:a16="http://schemas.microsoft.com/office/drawing/2014/main" val="3403042324"/>
                        </a:ext>
                      </a:extLst>
                    </a:gridCol>
                  </a:tblGrid>
                  <a:tr h="662414"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400" dirty="0">
                              <a:effectLst/>
                              <a:latin typeface="Cambria" panose="02040503050406030204" pitchFamily="18" charset="0"/>
                            </a:rPr>
                            <a:t>(4)</a:t>
                          </a:r>
                        </a:p>
                      </a:txBody>
                      <a:tcPr marL="9407" marR="9407" marT="6271" marB="6271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400">
                              <a:effectLst/>
                              <a:latin typeface="Cambria" panose="02040503050406030204" pitchFamily="18" charset="0"/>
                            </a:rPr>
                            <a:t> </a:t>
                          </a:r>
                        </a:p>
                      </a:txBody>
                      <a:tcPr marL="9407" marR="9407" marT="6271" marB="6271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407" marR="9407" marT="6271" marB="6271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037" t="-7339" b="-45321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970273228"/>
                      </a:ext>
                    </a:extLst>
                  </a:tr>
                  <a:tr h="3007135"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400">
                              <a:effectLst/>
                              <a:latin typeface="Cambria" panose="02040503050406030204" pitchFamily="18" charset="0"/>
                            </a:rPr>
                            <a:t> </a:t>
                          </a:r>
                        </a:p>
                      </a:txBody>
                      <a:tcPr marL="9407" marR="9407" marT="6271" marB="6271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400" dirty="0">
                              <a:effectLst/>
                              <a:latin typeface="Cambria" panose="02040503050406030204" pitchFamily="18" charset="0"/>
                            </a:rPr>
                            <a:t> </a:t>
                          </a:r>
                        </a:p>
                      </a:txBody>
                      <a:tcPr marL="9407" marR="9407" marT="6271" marB="6271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br>
                            <a:rPr lang="en-GB" sz="1400" dirty="0">
                              <a:effectLst/>
                              <a:latin typeface="Cambria" panose="02040503050406030204" pitchFamily="18" charset="0"/>
                            </a:rPr>
                          </a:br>
                          <a:br>
                            <a:rPr lang="en-GB" sz="1400" dirty="0">
                              <a:effectLst/>
                              <a:latin typeface="Cambria" panose="02040503050406030204" pitchFamily="18" charset="0"/>
                            </a:rPr>
                          </a:br>
                          <a:br>
                            <a:rPr lang="en-GB" sz="1400" dirty="0">
                              <a:effectLst/>
                              <a:latin typeface="Cambria" panose="02040503050406030204" pitchFamily="18" charset="0"/>
                            </a:rPr>
                          </a:br>
                          <a:br>
                            <a:rPr lang="en-GB" sz="1400" dirty="0">
                              <a:effectLst/>
                              <a:latin typeface="Cambria" panose="02040503050406030204" pitchFamily="18" charset="0"/>
                            </a:rPr>
                          </a:br>
                          <a:br>
                            <a:rPr lang="en-GB" sz="1400" dirty="0">
                              <a:effectLst/>
                              <a:latin typeface="Cambria" panose="02040503050406030204" pitchFamily="18" charset="0"/>
                            </a:rPr>
                          </a:br>
                          <a:br>
                            <a:rPr lang="en-GB" sz="1400" dirty="0">
                              <a:effectLst/>
                              <a:latin typeface="Cambria" panose="02040503050406030204" pitchFamily="18" charset="0"/>
                            </a:rPr>
                          </a:br>
                          <a:br>
                            <a:rPr lang="en-GB" sz="1400" dirty="0">
                              <a:effectLst/>
                              <a:latin typeface="Cambria" panose="02040503050406030204" pitchFamily="18" charset="0"/>
                            </a:rPr>
                          </a:br>
                          <a:br>
                            <a:rPr lang="en-GB" sz="1400" dirty="0">
                              <a:effectLst/>
                              <a:latin typeface="Cambria" panose="02040503050406030204" pitchFamily="18" charset="0"/>
                            </a:rPr>
                          </a:br>
                          <a:br>
                            <a:rPr lang="en-GB" sz="1400" dirty="0">
                              <a:effectLst/>
                              <a:latin typeface="Cambria" panose="02040503050406030204" pitchFamily="18" charset="0"/>
                            </a:rPr>
                          </a:br>
                          <a:br>
                            <a:rPr lang="en-GB" sz="1400" dirty="0">
                              <a:effectLst/>
                              <a:latin typeface="Cambria" panose="02040503050406030204" pitchFamily="18" charset="0"/>
                            </a:rPr>
                          </a:br>
                          <a:br>
                            <a:rPr lang="en-GB" sz="1400" dirty="0">
                              <a:effectLst/>
                              <a:latin typeface="Cambria" panose="02040503050406030204" pitchFamily="18" charset="0"/>
                            </a:rPr>
                          </a:br>
                          <a:br>
                            <a:rPr lang="en-GB" sz="1400" dirty="0">
                              <a:effectLst/>
                              <a:latin typeface="Cambria" panose="02040503050406030204" pitchFamily="18" charset="0"/>
                            </a:rPr>
                          </a:br>
                          <a:br>
                            <a:rPr lang="en-GB" sz="1400" dirty="0">
                              <a:effectLst/>
                              <a:latin typeface="Cambria" panose="02040503050406030204" pitchFamily="18" charset="0"/>
                            </a:rPr>
                          </a:br>
                          <a:r>
                            <a:rPr lang="en-GB" sz="1400" dirty="0">
                              <a:effectLst/>
                              <a:latin typeface="Cambria" panose="02040503050406030204" pitchFamily="18" charset="0"/>
                            </a:rPr>
                            <a:t> </a:t>
                          </a:r>
                        </a:p>
                      </a:txBody>
                      <a:tcPr marL="9407" marR="9407" marT="6271" marB="6271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4221296107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297591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0359B83-494B-4903-B2F1-F9D5B0555A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4106" y="574623"/>
            <a:ext cx="4412426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 Math" panose="02040503050406030204" pitchFamily="18" charset="0"/>
              </a:rPr>
              <a:t>𝐺𝑎𝑏𝑟𝑖𝑒𝑙𝑙𝑎 h𝑎𝑠 𝑎𝑛𝑠𝑤𝑒𝑟𝑒𝑑 𝑡h𝑖𝑠 𝑞𝑢𝑒𝑠𝑡𝑖𝑜𝑛 𝑐𝑜𝑟𝑟𝑒𝑐𝑡𝑙𝑦</a:t>
            </a:r>
            <a:endParaRPr kumimoji="0" lang="en-GB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CF4CCD4-B501-49E6-8702-FDC7CE83105D}"/>
                  </a:ext>
                </a:extLst>
              </p:cNvPr>
              <p:cNvSpPr txBox="1"/>
              <p:nvPr/>
            </p:nvSpPr>
            <p:spPr>
              <a:xfrm>
                <a:off x="294106" y="1063230"/>
                <a:ext cx="3989136" cy="59413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fontAlgn="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sz="1600" dirty="0">
                    <a:effectLst/>
                    <a:latin typeface="Cambria" panose="02040503050406030204" pitchFamily="18" charset="0"/>
                  </a:rPr>
                  <a:t>Convert </a:t>
                </a:r>
                <a14:m>
                  <m:oMath xmlns:m="http://schemas.openxmlformats.org/officeDocument/2006/math">
                    <m:r>
                      <a:rPr lang="en-GB" sz="1600">
                        <a:effectLst/>
                        <a:latin typeface="Cambria Math" panose="02040503050406030204" pitchFamily="18" charset="0"/>
                      </a:rPr>
                      <m:t>0.</m:t>
                    </m:r>
                    <m:acc>
                      <m:accPr>
                        <m:chr m:val="̇"/>
                        <m:ctrlPr>
                          <a:rPr lang="en-GB" sz="1600" i="1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sz="1600">
                            <a:effectLst/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acc>
                  </m:oMath>
                </a14:m>
                <a:r>
                  <a:rPr lang="en-GB" sz="1600" dirty="0">
                    <a:effectLst/>
                    <a:latin typeface="Cambria" panose="02040503050406030204" pitchFamily="18" charset="0"/>
                  </a:rPr>
                  <a:t> into a fraction without using your calculator</a:t>
                </a:r>
                <a:endParaRPr lang="en-GB" sz="1600" dirty="0">
                  <a:effectLst/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CF4CCD4-B501-49E6-8702-FDC7CE8310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106" y="1063230"/>
                <a:ext cx="3989136" cy="594137"/>
              </a:xfrm>
              <a:prstGeom prst="rect">
                <a:avLst/>
              </a:prstGeom>
              <a:blipFill>
                <a:blip r:embed="rId2"/>
                <a:stretch>
                  <a:fillRect l="-763" t="-3061" b="-122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F12A0947-2C79-4378-9B3D-56E8EB1CABFB}"/>
              </a:ext>
            </a:extLst>
          </p:cNvPr>
          <p:cNvSpPr/>
          <p:nvPr/>
        </p:nvSpPr>
        <p:spPr>
          <a:xfrm>
            <a:off x="168442" y="967038"/>
            <a:ext cx="4412426" cy="4827732"/>
          </a:xfrm>
          <a:prstGeom prst="roundRect">
            <a:avLst>
              <a:gd name="adj" fmla="val 4871"/>
            </a:avLst>
          </a:prstGeom>
          <a:noFill/>
          <a:ln w="76200">
            <a:solidFill>
              <a:srgbClr val="009A3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C1792CB-D7BB-4632-8700-1D124F25EA97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D7E0E7"/>
              </a:clrFrom>
              <a:clrTo>
                <a:srgbClr val="D7E0E7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010132" y="1092443"/>
            <a:ext cx="398774" cy="398774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1" name="Table 10">
                <a:extLst>
                  <a:ext uri="{FF2B5EF4-FFF2-40B4-BE49-F238E27FC236}">
                    <a16:creationId xmlns:a16="http://schemas.microsoft.com/office/drawing/2014/main" id="{C6AB00EF-CD6E-49EF-9FAE-4C6D71F858B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86289082"/>
                  </p:ext>
                </p:extLst>
              </p:nvPr>
            </p:nvGraphicFramePr>
            <p:xfrm>
              <a:off x="5245770" y="1613338"/>
              <a:ext cx="4814500" cy="4831184"/>
            </p:xfrm>
            <a:graphic>
              <a:graphicData uri="http://schemas.openxmlformats.org/drawingml/2006/table">
                <a:tbl>
                  <a:tblPr/>
                  <a:tblGrid>
                    <a:gridCol w="536464">
                      <a:extLst>
                        <a:ext uri="{9D8B030D-6E8A-4147-A177-3AD203B41FA5}">
                          <a16:colId xmlns:a16="http://schemas.microsoft.com/office/drawing/2014/main" val="2670875680"/>
                        </a:ext>
                      </a:extLst>
                    </a:gridCol>
                    <a:gridCol w="3875889">
                      <a:extLst>
                        <a:ext uri="{9D8B030D-6E8A-4147-A177-3AD203B41FA5}">
                          <a16:colId xmlns:a16="http://schemas.microsoft.com/office/drawing/2014/main" val="3210154926"/>
                        </a:ext>
                      </a:extLst>
                    </a:gridCol>
                    <a:gridCol w="402147">
                      <a:extLst>
                        <a:ext uri="{9D8B030D-6E8A-4147-A177-3AD203B41FA5}">
                          <a16:colId xmlns:a16="http://schemas.microsoft.com/office/drawing/2014/main" val="313628012"/>
                        </a:ext>
                      </a:extLst>
                    </a:gridCol>
                  </a:tblGrid>
                  <a:tr h="259161"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600">
                              <a:effectLst/>
                              <a:latin typeface="Cambria" panose="02040503050406030204" pitchFamily="18" charset="0"/>
                            </a:rPr>
                            <a:t>(1)</a:t>
                          </a:r>
                        </a:p>
                      </a:txBody>
                      <a:tcPr marL="33512" marR="33512" marT="22341" marB="22341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600" dirty="0">
                              <a:effectLst/>
                              <a:latin typeface="Cambria" panose="02040503050406030204" pitchFamily="18" charset="0"/>
                            </a:rPr>
                            <a:t>Why has Gabriella multiplied equation ① by 10? </a:t>
                          </a:r>
                        </a:p>
                      </a:txBody>
                      <a:tcPr marL="33512" marR="33512" marT="22341" marB="22341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400">
                              <a:effectLst/>
                              <a:latin typeface="Cambria" panose="02040503050406030204" pitchFamily="18" charset="0"/>
                            </a:rPr>
                            <a:t> </a:t>
                          </a:r>
                        </a:p>
                      </a:txBody>
                      <a:tcPr marL="33512" marR="33512" marT="22341" marB="22341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696299233"/>
                      </a:ext>
                    </a:extLst>
                  </a:tr>
                  <a:tr h="902596"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600">
                              <a:effectLst/>
                              <a:latin typeface="Cambria" panose="02040503050406030204" pitchFamily="18" charset="0"/>
                            </a:rPr>
                            <a:t> </a:t>
                          </a:r>
                        </a:p>
                      </a:txBody>
                      <a:tcPr marL="33512" marR="33512" marT="22341" marB="22341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600" dirty="0">
                              <a:effectLst/>
                              <a:latin typeface="Cambria" panose="02040503050406030204" pitchFamily="18" charset="0"/>
                            </a:rPr>
                            <a:t> </a:t>
                          </a:r>
                        </a:p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600" dirty="0">
                              <a:effectLst/>
                              <a:latin typeface="Cambria" panose="02040503050406030204" pitchFamily="18" charset="0"/>
                            </a:rPr>
                            <a:t> </a:t>
                          </a:r>
                        </a:p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600" dirty="0">
                              <a:effectLst/>
                              <a:latin typeface="Cambria" panose="02040503050406030204" pitchFamily="18" charset="0"/>
                            </a:rPr>
                            <a:t> </a:t>
                          </a:r>
                        </a:p>
                        <a:p>
                          <a:pPr marL="34290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600" dirty="0">
                              <a:effectLst/>
                              <a:latin typeface="Cambria" panose="02040503050406030204" pitchFamily="18" charset="0"/>
                            </a:rPr>
                            <a:t> </a:t>
                          </a:r>
                        </a:p>
                      </a:txBody>
                      <a:tcPr marL="33512" marR="33512" marT="22341" marB="22341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400">
                              <a:effectLst/>
                              <a:latin typeface="Cambria" panose="02040503050406030204" pitchFamily="18" charset="0"/>
                            </a:rPr>
                            <a:t> </a:t>
                          </a:r>
                        </a:p>
                      </a:txBody>
                      <a:tcPr marL="33512" marR="33512" marT="22341" marB="22341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979629552"/>
                      </a:ext>
                    </a:extLst>
                  </a:tr>
                  <a:tr h="259161"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600">
                              <a:effectLst/>
                              <a:latin typeface="Cambria" panose="02040503050406030204" pitchFamily="18" charset="0"/>
                            </a:rPr>
                            <a:t>(2)</a:t>
                          </a:r>
                        </a:p>
                      </a:txBody>
                      <a:tcPr marL="33512" marR="33512" marT="22341" marB="22341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600" dirty="0">
                              <a:effectLst/>
                              <a:latin typeface="Cambria" panose="02040503050406030204" pitchFamily="18" charset="0"/>
                            </a:rPr>
                            <a:t>What if the question was:</a:t>
                          </a:r>
                        </a:p>
                      </a:txBody>
                      <a:tcPr marL="33512" marR="33512" marT="22341" marB="22341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400">
                              <a:effectLst/>
                              <a:latin typeface="Cambria" panose="02040503050406030204" pitchFamily="18" charset="0"/>
                            </a:rPr>
                            <a:t> </a:t>
                          </a:r>
                        </a:p>
                      </a:txBody>
                      <a:tcPr marL="33512" marR="33512" marT="22341" marB="22341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976518366"/>
                      </a:ext>
                    </a:extLst>
                  </a:tr>
                  <a:tr h="267316"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600">
                              <a:effectLst/>
                              <a:latin typeface="Cambria" panose="02040503050406030204" pitchFamily="18" charset="0"/>
                            </a:rPr>
                            <a:t> </a:t>
                          </a:r>
                        </a:p>
                      </a:txBody>
                      <a:tcPr marL="33512" marR="33512" marT="22341" marB="22341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600">
                              <a:solidFill>
                                <a:srgbClr val="44546A"/>
                              </a:solidFill>
                              <a:effectLst/>
                              <a:latin typeface="Cambria" panose="02040503050406030204" pitchFamily="18" charset="0"/>
                            </a:rPr>
                            <a:t>Convert </a:t>
                          </a:r>
                          <a14:m>
                            <m:oMath xmlns:m="http://schemas.openxmlformats.org/officeDocument/2006/math">
                              <m:r>
                                <a:rPr lang="en-GB" sz="1600">
                                  <a:solidFill>
                                    <a:srgbClr val="44546A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0.</m:t>
                              </m:r>
                              <m:acc>
                                <m:accPr>
                                  <m:chr m:val="̇"/>
                                  <m:ctrlPr>
                                    <a:rPr lang="en-GB" sz="1600" i="1">
                                      <a:solidFill>
                                        <a:srgbClr val="44546A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GB" sz="1600">
                                      <a:solidFill>
                                        <a:srgbClr val="44546A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e>
                              </m:acc>
                              <m:acc>
                                <m:accPr>
                                  <m:chr m:val="̇"/>
                                  <m:ctrlPr>
                                    <a:rPr lang="en-GB" sz="1600" i="1">
                                      <a:solidFill>
                                        <a:srgbClr val="44546A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GB" sz="1600">
                                      <a:solidFill>
                                        <a:srgbClr val="44546A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acc>
                            </m:oMath>
                          </a14:m>
                          <a:r>
                            <a:rPr lang="en-GB" sz="1600">
                              <a:solidFill>
                                <a:srgbClr val="44546A"/>
                              </a:solidFill>
                              <a:effectLst/>
                              <a:latin typeface="Cambria" panose="02040503050406030204" pitchFamily="18" charset="0"/>
                            </a:rPr>
                            <a:t> into a fraction?</a:t>
                          </a:r>
                          <a:endParaRPr lang="en-GB" sz="1600">
                            <a:solidFill>
                              <a:srgbClr val="44546A"/>
                            </a:solidFill>
                            <a:effectLst/>
                          </a:endParaRPr>
                        </a:p>
                      </a:txBody>
                      <a:tcPr marL="33512" marR="33512" marT="22341" marB="22341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400">
                              <a:effectLst/>
                              <a:latin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33512" marR="33512" marT="22341" marB="22341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830546046"/>
                      </a:ext>
                    </a:extLst>
                  </a:tr>
                  <a:tr h="259161"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600">
                              <a:effectLst/>
                              <a:latin typeface="Cambria" panose="02040503050406030204" pitchFamily="18" charset="0"/>
                            </a:rPr>
                            <a:t> </a:t>
                          </a:r>
                        </a:p>
                      </a:txBody>
                      <a:tcPr marL="33512" marR="33512" marT="22341" marB="22341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600" dirty="0">
                              <a:effectLst/>
                              <a:latin typeface="Cambria" panose="02040503050406030204" pitchFamily="18" charset="0"/>
                            </a:rPr>
                            <a:t>How would this change the solution?</a:t>
                          </a:r>
                        </a:p>
                      </a:txBody>
                      <a:tcPr marL="33512" marR="33512" marT="22341" marB="22341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400">
                              <a:effectLst/>
                              <a:latin typeface="Cambria" panose="02040503050406030204" pitchFamily="18" charset="0"/>
                            </a:rPr>
                            <a:t> </a:t>
                          </a:r>
                        </a:p>
                      </a:txBody>
                      <a:tcPr marL="33512" marR="33512" marT="22341" marB="22341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941550873"/>
                      </a:ext>
                    </a:extLst>
                  </a:tr>
                  <a:tr h="2403943"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400">
                              <a:effectLst/>
                              <a:latin typeface="Cambria" panose="02040503050406030204" pitchFamily="18" charset="0"/>
                            </a:rPr>
                            <a:t> </a:t>
                          </a:r>
                        </a:p>
                      </a:txBody>
                      <a:tcPr marL="33512" marR="33512" marT="22341" marB="22341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400">
                              <a:effectLst/>
                              <a:latin typeface="Cambria" panose="02040503050406030204" pitchFamily="18" charset="0"/>
                            </a:rPr>
                            <a:t> </a:t>
                          </a:r>
                        </a:p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400">
                              <a:effectLst/>
                              <a:latin typeface="Cambria" panose="02040503050406030204" pitchFamily="18" charset="0"/>
                            </a:rPr>
                            <a:t> </a:t>
                          </a:r>
                        </a:p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400">
                              <a:effectLst/>
                              <a:latin typeface="Cambria" panose="02040503050406030204" pitchFamily="18" charset="0"/>
                            </a:rPr>
                            <a:t> </a:t>
                          </a:r>
                        </a:p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400">
                              <a:effectLst/>
                              <a:latin typeface="Cambria" panose="02040503050406030204" pitchFamily="18" charset="0"/>
                            </a:rPr>
                            <a:t> </a:t>
                          </a:r>
                        </a:p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400">
                              <a:effectLst/>
                              <a:latin typeface="Cambria" panose="02040503050406030204" pitchFamily="18" charset="0"/>
                            </a:rPr>
                            <a:t> </a:t>
                          </a:r>
                        </a:p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400">
                              <a:effectLst/>
                              <a:latin typeface="Cambria" panose="02040503050406030204" pitchFamily="18" charset="0"/>
                            </a:rPr>
                            <a:t> </a:t>
                          </a:r>
                        </a:p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400">
                              <a:effectLst/>
                              <a:latin typeface="Cambria" panose="02040503050406030204" pitchFamily="18" charset="0"/>
                            </a:rPr>
                            <a:t> </a:t>
                          </a:r>
                        </a:p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400">
                              <a:effectLst/>
                              <a:latin typeface="Cambria" panose="02040503050406030204" pitchFamily="18" charset="0"/>
                            </a:rPr>
                            <a:t> </a:t>
                          </a:r>
                        </a:p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400">
                              <a:effectLst/>
                              <a:latin typeface="Cambria" panose="02040503050406030204" pitchFamily="18" charset="0"/>
                            </a:rPr>
                            <a:t> </a:t>
                          </a:r>
                        </a:p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400">
                              <a:effectLst/>
                              <a:latin typeface="Cambria" panose="02040503050406030204" pitchFamily="18" charset="0"/>
                            </a:rPr>
                            <a:t> </a:t>
                          </a:r>
                        </a:p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400">
                              <a:effectLst/>
                              <a:latin typeface="Cambria" panose="02040503050406030204" pitchFamily="18" charset="0"/>
                            </a:rPr>
                            <a:t> </a:t>
                          </a:r>
                        </a:p>
                      </a:txBody>
                      <a:tcPr marL="33512" marR="33512" marT="22341" marB="22341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400" dirty="0">
                              <a:effectLst/>
                              <a:latin typeface="Cambria" panose="02040503050406030204" pitchFamily="18" charset="0"/>
                            </a:rPr>
                            <a:t> </a:t>
                          </a:r>
                        </a:p>
                      </a:txBody>
                      <a:tcPr marL="33512" marR="33512" marT="22341" marB="22341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38640101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1" name="Table 10">
                <a:extLst>
                  <a:ext uri="{FF2B5EF4-FFF2-40B4-BE49-F238E27FC236}">
                    <a16:creationId xmlns:a16="http://schemas.microsoft.com/office/drawing/2014/main" id="{C6AB00EF-CD6E-49EF-9FAE-4C6D71F858B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86289082"/>
                  </p:ext>
                </p:extLst>
              </p:nvPr>
            </p:nvGraphicFramePr>
            <p:xfrm>
              <a:off x="5245770" y="1613338"/>
              <a:ext cx="4814500" cy="4831184"/>
            </p:xfrm>
            <a:graphic>
              <a:graphicData uri="http://schemas.openxmlformats.org/drawingml/2006/table">
                <a:tbl>
                  <a:tblPr/>
                  <a:tblGrid>
                    <a:gridCol w="536464">
                      <a:extLst>
                        <a:ext uri="{9D8B030D-6E8A-4147-A177-3AD203B41FA5}">
                          <a16:colId xmlns:a16="http://schemas.microsoft.com/office/drawing/2014/main" val="2670875680"/>
                        </a:ext>
                      </a:extLst>
                    </a:gridCol>
                    <a:gridCol w="3875889">
                      <a:extLst>
                        <a:ext uri="{9D8B030D-6E8A-4147-A177-3AD203B41FA5}">
                          <a16:colId xmlns:a16="http://schemas.microsoft.com/office/drawing/2014/main" val="3210154926"/>
                        </a:ext>
                      </a:extLst>
                    </a:gridCol>
                    <a:gridCol w="402147">
                      <a:extLst>
                        <a:ext uri="{9D8B030D-6E8A-4147-A177-3AD203B41FA5}">
                          <a16:colId xmlns:a16="http://schemas.microsoft.com/office/drawing/2014/main" val="313628012"/>
                        </a:ext>
                      </a:extLst>
                    </a:gridCol>
                  </a:tblGrid>
                  <a:tr h="532362"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600">
                              <a:effectLst/>
                              <a:latin typeface="Cambria" panose="02040503050406030204" pitchFamily="18" charset="0"/>
                            </a:rPr>
                            <a:t>(1)</a:t>
                          </a:r>
                        </a:p>
                      </a:txBody>
                      <a:tcPr marL="33512" marR="33512" marT="22341" marB="22341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600" dirty="0">
                              <a:effectLst/>
                              <a:latin typeface="Cambria" panose="02040503050406030204" pitchFamily="18" charset="0"/>
                            </a:rPr>
                            <a:t>Why has Gabriella multiplied equation ① by 10? </a:t>
                          </a:r>
                        </a:p>
                      </a:txBody>
                      <a:tcPr marL="33512" marR="33512" marT="22341" marB="22341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400">
                              <a:effectLst/>
                              <a:latin typeface="Cambria" panose="02040503050406030204" pitchFamily="18" charset="0"/>
                            </a:rPr>
                            <a:t> </a:t>
                          </a:r>
                        </a:p>
                      </a:txBody>
                      <a:tcPr marL="33512" marR="33512" marT="22341" marB="22341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696299233"/>
                      </a:ext>
                    </a:extLst>
                  </a:tr>
                  <a:tr h="1020042"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600">
                              <a:effectLst/>
                              <a:latin typeface="Cambria" panose="02040503050406030204" pitchFamily="18" charset="0"/>
                            </a:rPr>
                            <a:t> </a:t>
                          </a:r>
                        </a:p>
                      </a:txBody>
                      <a:tcPr marL="33512" marR="33512" marT="22341" marB="22341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600" dirty="0">
                              <a:effectLst/>
                              <a:latin typeface="Cambria" panose="02040503050406030204" pitchFamily="18" charset="0"/>
                            </a:rPr>
                            <a:t> </a:t>
                          </a:r>
                        </a:p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600" dirty="0">
                              <a:effectLst/>
                              <a:latin typeface="Cambria" panose="02040503050406030204" pitchFamily="18" charset="0"/>
                            </a:rPr>
                            <a:t> </a:t>
                          </a:r>
                        </a:p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600" dirty="0">
                              <a:effectLst/>
                              <a:latin typeface="Cambria" panose="02040503050406030204" pitchFamily="18" charset="0"/>
                            </a:rPr>
                            <a:t> </a:t>
                          </a:r>
                        </a:p>
                        <a:p>
                          <a:pPr marL="34290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600" dirty="0">
                              <a:effectLst/>
                              <a:latin typeface="Cambria" panose="02040503050406030204" pitchFamily="18" charset="0"/>
                            </a:rPr>
                            <a:t> </a:t>
                          </a:r>
                        </a:p>
                      </a:txBody>
                      <a:tcPr marL="33512" marR="33512" marT="22341" marB="22341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400">
                              <a:effectLst/>
                              <a:latin typeface="Cambria" panose="02040503050406030204" pitchFamily="18" charset="0"/>
                            </a:rPr>
                            <a:t> </a:t>
                          </a:r>
                        </a:p>
                      </a:txBody>
                      <a:tcPr marL="33512" marR="33512" marT="22341" marB="22341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979629552"/>
                      </a:ext>
                    </a:extLst>
                  </a:tr>
                  <a:tr h="288522"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600">
                              <a:effectLst/>
                              <a:latin typeface="Cambria" panose="02040503050406030204" pitchFamily="18" charset="0"/>
                            </a:rPr>
                            <a:t>(2)</a:t>
                          </a:r>
                        </a:p>
                      </a:txBody>
                      <a:tcPr marL="33512" marR="33512" marT="22341" marB="22341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600" dirty="0">
                              <a:effectLst/>
                              <a:latin typeface="Cambria" panose="02040503050406030204" pitchFamily="18" charset="0"/>
                            </a:rPr>
                            <a:t>What if the question was:</a:t>
                          </a:r>
                        </a:p>
                      </a:txBody>
                      <a:tcPr marL="33512" marR="33512" marT="22341" marB="22341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400">
                              <a:effectLst/>
                              <a:latin typeface="Cambria" panose="02040503050406030204" pitchFamily="18" charset="0"/>
                            </a:rPr>
                            <a:t> </a:t>
                          </a:r>
                        </a:p>
                      </a:txBody>
                      <a:tcPr marL="33512" marR="33512" marT="22341" marB="22341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976518366"/>
                      </a:ext>
                    </a:extLst>
                  </a:tr>
                  <a:tr h="297793"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600">
                              <a:effectLst/>
                              <a:latin typeface="Cambria" panose="02040503050406030204" pitchFamily="18" charset="0"/>
                            </a:rPr>
                            <a:t> </a:t>
                          </a:r>
                        </a:p>
                      </a:txBody>
                      <a:tcPr marL="33512" marR="33512" marT="22341" marB="22341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33512" marR="33512" marT="22341" marB="22341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>
                          <a:blip r:embed="rId4"/>
                          <a:stretch>
                            <a:fillRect l="-13815" t="-643750" r="-10361" b="-92291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400">
                              <a:effectLst/>
                              <a:latin typeface="Cambria" panose="02040503050406030204" pitchFamily="18" charset="0"/>
                            </a:rPr>
                            <a:t> </a:t>
                          </a:r>
                        </a:p>
                      </a:txBody>
                      <a:tcPr marL="33512" marR="33512" marT="22341" marB="22341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830546046"/>
                      </a:ext>
                    </a:extLst>
                  </a:tr>
                  <a:tr h="288522"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600">
                              <a:effectLst/>
                              <a:latin typeface="Cambria" panose="02040503050406030204" pitchFamily="18" charset="0"/>
                            </a:rPr>
                            <a:t> </a:t>
                          </a:r>
                        </a:p>
                      </a:txBody>
                      <a:tcPr marL="33512" marR="33512" marT="22341" marB="22341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600" dirty="0">
                              <a:effectLst/>
                              <a:latin typeface="Cambria" panose="02040503050406030204" pitchFamily="18" charset="0"/>
                            </a:rPr>
                            <a:t>How would this change the solution?</a:t>
                          </a:r>
                        </a:p>
                      </a:txBody>
                      <a:tcPr marL="33512" marR="33512" marT="22341" marB="22341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400">
                              <a:effectLst/>
                              <a:latin typeface="Cambria" panose="02040503050406030204" pitchFamily="18" charset="0"/>
                            </a:rPr>
                            <a:t> </a:t>
                          </a:r>
                        </a:p>
                      </a:txBody>
                      <a:tcPr marL="33512" marR="33512" marT="22341" marB="22341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941550873"/>
                      </a:ext>
                    </a:extLst>
                  </a:tr>
                  <a:tr h="2403943"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400">
                              <a:effectLst/>
                              <a:latin typeface="Cambria" panose="02040503050406030204" pitchFamily="18" charset="0"/>
                            </a:rPr>
                            <a:t> </a:t>
                          </a:r>
                        </a:p>
                      </a:txBody>
                      <a:tcPr marL="33512" marR="33512" marT="22341" marB="22341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400">
                              <a:effectLst/>
                              <a:latin typeface="Cambria" panose="02040503050406030204" pitchFamily="18" charset="0"/>
                            </a:rPr>
                            <a:t> </a:t>
                          </a:r>
                        </a:p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400">
                              <a:effectLst/>
                              <a:latin typeface="Cambria" panose="02040503050406030204" pitchFamily="18" charset="0"/>
                            </a:rPr>
                            <a:t> </a:t>
                          </a:r>
                        </a:p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400">
                              <a:effectLst/>
                              <a:latin typeface="Cambria" panose="02040503050406030204" pitchFamily="18" charset="0"/>
                            </a:rPr>
                            <a:t> </a:t>
                          </a:r>
                        </a:p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400">
                              <a:effectLst/>
                              <a:latin typeface="Cambria" panose="02040503050406030204" pitchFamily="18" charset="0"/>
                            </a:rPr>
                            <a:t> </a:t>
                          </a:r>
                        </a:p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400">
                              <a:effectLst/>
                              <a:latin typeface="Cambria" panose="02040503050406030204" pitchFamily="18" charset="0"/>
                            </a:rPr>
                            <a:t> </a:t>
                          </a:r>
                        </a:p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400">
                              <a:effectLst/>
                              <a:latin typeface="Cambria" panose="02040503050406030204" pitchFamily="18" charset="0"/>
                            </a:rPr>
                            <a:t> </a:t>
                          </a:r>
                        </a:p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400">
                              <a:effectLst/>
                              <a:latin typeface="Cambria" panose="02040503050406030204" pitchFamily="18" charset="0"/>
                            </a:rPr>
                            <a:t> </a:t>
                          </a:r>
                        </a:p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400">
                              <a:effectLst/>
                              <a:latin typeface="Cambria" panose="02040503050406030204" pitchFamily="18" charset="0"/>
                            </a:rPr>
                            <a:t> </a:t>
                          </a:r>
                        </a:p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400">
                              <a:effectLst/>
                              <a:latin typeface="Cambria" panose="02040503050406030204" pitchFamily="18" charset="0"/>
                            </a:rPr>
                            <a:t> </a:t>
                          </a:r>
                        </a:p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400">
                              <a:effectLst/>
                              <a:latin typeface="Cambria" panose="02040503050406030204" pitchFamily="18" charset="0"/>
                            </a:rPr>
                            <a:t> </a:t>
                          </a:r>
                        </a:p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400">
                              <a:effectLst/>
                              <a:latin typeface="Cambria" panose="02040503050406030204" pitchFamily="18" charset="0"/>
                            </a:rPr>
                            <a:t> </a:t>
                          </a:r>
                        </a:p>
                      </a:txBody>
                      <a:tcPr marL="33512" marR="33512" marT="22341" marB="22341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400" dirty="0">
                              <a:effectLst/>
                              <a:latin typeface="Cambria" panose="02040503050406030204" pitchFamily="18" charset="0"/>
                            </a:rPr>
                            <a:t> </a:t>
                          </a:r>
                        </a:p>
                      </a:txBody>
                      <a:tcPr marL="33512" marR="33512" marT="22341" marB="22341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386401014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2" name="Rectangle 4">
            <a:extLst>
              <a:ext uri="{FF2B5EF4-FFF2-40B4-BE49-F238E27FC236}">
                <a16:creationId xmlns:a16="http://schemas.microsoft.com/office/drawing/2014/main" id="{78689D93-14E7-4A7E-B470-AC7BB78123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44543" y="893324"/>
            <a:ext cx="3891344" cy="10618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6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</a:rPr>
              <a:t>Study the solution carefully and answer these questions</a:t>
            </a:r>
            <a:endParaRPr kumimoji="0" lang="en-GB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8D174FB3-ED7B-45F6-832E-BA29838F643D}"/>
              </a:ext>
            </a:extLst>
          </p:cNvPr>
          <p:cNvSpPr/>
          <p:nvPr/>
        </p:nvSpPr>
        <p:spPr>
          <a:xfrm>
            <a:off x="5153333" y="893323"/>
            <a:ext cx="4458561" cy="5274865"/>
          </a:xfrm>
          <a:prstGeom prst="roundRect">
            <a:avLst>
              <a:gd name="adj" fmla="val 6952"/>
            </a:avLst>
          </a:prstGeom>
          <a:noFill/>
          <a:ln w="76200">
            <a:solidFill>
              <a:schemeClr val="bg1">
                <a:lumMod val="65000"/>
                <a:alpha val="50000"/>
              </a:schemeClr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4458561"/>
                      <a:gd name="connsiteY0" fmla="*/ 743108 h 5274865"/>
                      <a:gd name="connsiteX1" fmla="*/ 743108 w 4458561"/>
                      <a:gd name="connsiteY1" fmla="*/ 0 h 5274865"/>
                      <a:gd name="connsiteX2" fmla="*/ 1397024 w 4458561"/>
                      <a:gd name="connsiteY2" fmla="*/ 0 h 5274865"/>
                      <a:gd name="connsiteX3" fmla="*/ 1961769 w 4458561"/>
                      <a:gd name="connsiteY3" fmla="*/ 0 h 5274865"/>
                      <a:gd name="connsiteX4" fmla="*/ 2496792 w 4458561"/>
                      <a:gd name="connsiteY4" fmla="*/ 0 h 5274865"/>
                      <a:gd name="connsiteX5" fmla="*/ 3120984 w 4458561"/>
                      <a:gd name="connsiteY5" fmla="*/ 0 h 5274865"/>
                      <a:gd name="connsiteX6" fmla="*/ 3715453 w 4458561"/>
                      <a:gd name="connsiteY6" fmla="*/ 0 h 5274865"/>
                      <a:gd name="connsiteX7" fmla="*/ 4458561 w 4458561"/>
                      <a:gd name="connsiteY7" fmla="*/ 743108 h 5274865"/>
                      <a:gd name="connsiteX8" fmla="*/ 4458561 w 4458561"/>
                      <a:gd name="connsiteY8" fmla="*/ 1374550 h 5274865"/>
                      <a:gd name="connsiteX9" fmla="*/ 4458561 w 4458561"/>
                      <a:gd name="connsiteY9" fmla="*/ 1892332 h 5274865"/>
                      <a:gd name="connsiteX10" fmla="*/ 4458561 w 4458561"/>
                      <a:gd name="connsiteY10" fmla="*/ 2523773 h 5274865"/>
                      <a:gd name="connsiteX11" fmla="*/ 4458561 w 4458561"/>
                      <a:gd name="connsiteY11" fmla="*/ 3155215 h 5274865"/>
                      <a:gd name="connsiteX12" fmla="*/ 4458561 w 4458561"/>
                      <a:gd name="connsiteY12" fmla="*/ 3748770 h 5274865"/>
                      <a:gd name="connsiteX13" fmla="*/ 4458561 w 4458561"/>
                      <a:gd name="connsiteY13" fmla="*/ 4531757 h 5274865"/>
                      <a:gd name="connsiteX14" fmla="*/ 3715453 w 4458561"/>
                      <a:gd name="connsiteY14" fmla="*/ 5274865 h 5274865"/>
                      <a:gd name="connsiteX15" fmla="*/ 3120984 w 4458561"/>
                      <a:gd name="connsiteY15" fmla="*/ 5274865 h 5274865"/>
                      <a:gd name="connsiteX16" fmla="*/ 2467068 w 4458561"/>
                      <a:gd name="connsiteY16" fmla="*/ 5274865 h 5274865"/>
                      <a:gd name="connsiteX17" fmla="*/ 1872599 w 4458561"/>
                      <a:gd name="connsiteY17" fmla="*/ 5274865 h 5274865"/>
                      <a:gd name="connsiteX18" fmla="*/ 1367300 w 4458561"/>
                      <a:gd name="connsiteY18" fmla="*/ 5274865 h 5274865"/>
                      <a:gd name="connsiteX19" fmla="*/ 743108 w 4458561"/>
                      <a:gd name="connsiteY19" fmla="*/ 5274865 h 5274865"/>
                      <a:gd name="connsiteX20" fmla="*/ 0 w 4458561"/>
                      <a:gd name="connsiteY20" fmla="*/ 4531757 h 5274865"/>
                      <a:gd name="connsiteX21" fmla="*/ 0 w 4458561"/>
                      <a:gd name="connsiteY21" fmla="*/ 3938202 h 5274865"/>
                      <a:gd name="connsiteX22" fmla="*/ 0 w 4458561"/>
                      <a:gd name="connsiteY22" fmla="*/ 3306760 h 5274865"/>
                      <a:gd name="connsiteX23" fmla="*/ 0 w 4458561"/>
                      <a:gd name="connsiteY23" fmla="*/ 2788978 h 5274865"/>
                      <a:gd name="connsiteX24" fmla="*/ 0 w 4458561"/>
                      <a:gd name="connsiteY24" fmla="*/ 2271196 h 5274865"/>
                      <a:gd name="connsiteX25" fmla="*/ 0 w 4458561"/>
                      <a:gd name="connsiteY25" fmla="*/ 1639755 h 5274865"/>
                      <a:gd name="connsiteX26" fmla="*/ 0 w 4458561"/>
                      <a:gd name="connsiteY26" fmla="*/ 743108 h 527486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</a:cxnLst>
                    <a:rect l="l" t="t" r="r" b="b"/>
                    <a:pathLst>
                      <a:path w="4458561" h="5274865" extrusionOk="0">
                        <a:moveTo>
                          <a:pt x="0" y="743108"/>
                        </a:moveTo>
                        <a:cubicBezTo>
                          <a:pt x="-84943" y="280306"/>
                          <a:pt x="318929" y="5169"/>
                          <a:pt x="743108" y="0"/>
                        </a:cubicBezTo>
                        <a:cubicBezTo>
                          <a:pt x="874718" y="-22581"/>
                          <a:pt x="1182990" y="4744"/>
                          <a:pt x="1397024" y="0"/>
                        </a:cubicBezTo>
                        <a:cubicBezTo>
                          <a:pt x="1611058" y="-4744"/>
                          <a:pt x="1711687" y="-12042"/>
                          <a:pt x="1961769" y="0"/>
                        </a:cubicBezTo>
                        <a:cubicBezTo>
                          <a:pt x="2211852" y="12042"/>
                          <a:pt x="2325572" y="9894"/>
                          <a:pt x="2496792" y="0"/>
                        </a:cubicBezTo>
                        <a:cubicBezTo>
                          <a:pt x="2668012" y="-9894"/>
                          <a:pt x="2942174" y="8752"/>
                          <a:pt x="3120984" y="0"/>
                        </a:cubicBezTo>
                        <a:cubicBezTo>
                          <a:pt x="3299794" y="-8752"/>
                          <a:pt x="3494404" y="-15843"/>
                          <a:pt x="3715453" y="0"/>
                        </a:cubicBezTo>
                        <a:cubicBezTo>
                          <a:pt x="4139637" y="-22420"/>
                          <a:pt x="4439055" y="349843"/>
                          <a:pt x="4458561" y="743108"/>
                        </a:cubicBezTo>
                        <a:cubicBezTo>
                          <a:pt x="4427707" y="914901"/>
                          <a:pt x="4436324" y="1098616"/>
                          <a:pt x="4458561" y="1374550"/>
                        </a:cubicBezTo>
                        <a:cubicBezTo>
                          <a:pt x="4480798" y="1650484"/>
                          <a:pt x="4433415" y="1655230"/>
                          <a:pt x="4458561" y="1892332"/>
                        </a:cubicBezTo>
                        <a:cubicBezTo>
                          <a:pt x="4483707" y="2129434"/>
                          <a:pt x="4431109" y="2261456"/>
                          <a:pt x="4458561" y="2523773"/>
                        </a:cubicBezTo>
                        <a:cubicBezTo>
                          <a:pt x="4486013" y="2786090"/>
                          <a:pt x="4429182" y="2955488"/>
                          <a:pt x="4458561" y="3155215"/>
                        </a:cubicBezTo>
                        <a:cubicBezTo>
                          <a:pt x="4487940" y="3354942"/>
                          <a:pt x="4466379" y="3581381"/>
                          <a:pt x="4458561" y="3748770"/>
                        </a:cubicBezTo>
                        <a:cubicBezTo>
                          <a:pt x="4450743" y="3916160"/>
                          <a:pt x="4456017" y="4163982"/>
                          <a:pt x="4458561" y="4531757"/>
                        </a:cubicBezTo>
                        <a:cubicBezTo>
                          <a:pt x="4517880" y="4868524"/>
                          <a:pt x="4062133" y="5250230"/>
                          <a:pt x="3715453" y="5274865"/>
                        </a:cubicBezTo>
                        <a:cubicBezTo>
                          <a:pt x="3436738" y="5267906"/>
                          <a:pt x="3288534" y="5270120"/>
                          <a:pt x="3120984" y="5274865"/>
                        </a:cubicBezTo>
                        <a:cubicBezTo>
                          <a:pt x="2953434" y="5279610"/>
                          <a:pt x="2670373" y="5292242"/>
                          <a:pt x="2467068" y="5274865"/>
                        </a:cubicBezTo>
                        <a:cubicBezTo>
                          <a:pt x="2263763" y="5257488"/>
                          <a:pt x="2093435" y="5271890"/>
                          <a:pt x="1872599" y="5274865"/>
                        </a:cubicBezTo>
                        <a:cubicBezTo>
                          <a:pt x="1651763" y="5277840"/>
                          <a:pt x="1487581" y="5287532"/>
                          <a:pt x="1367300" y="5274865"/>
                        </a:cubicBezTo>
                        <a:cubicBezTo>
                          <a:pt x="1247019" y="5262198"/>
                          <a:pt x="976179" y="5253292"/>
                          <a:pt x="743108" y="5274865"/>
                        </a:cubicBezTo>
                        <a:cubicBezTo>
                          <a:pt x="389859" y="5240961"/>
                          <a:pt x="-16063" y="4967665"/>
                          <a:pt x="0" y="4531757"/>
                        </a:cubicBezTo>
                        <a:cubicBezTo>
                          <a:pt x="-13844" y="4375919"/>
                          <a:pt x="14286" y="4105638"/>
                          <a:pt x="0" y="3938202"/>
                        </a:cubicBezTo>
                        <a:cubicBezTo>
                          <a:pt x="-14286" y="3770766"/>
                          <a:pt x="1269" y="3498931"/>
                          <a:pt x="0" y="3306760"/>
                        </a:cubicBezTo>
                        <a:cubicBezTo>
                          <a:pt x="-1269" y="3114589"/>
                          <a:pt x="25074" y="2920562"/>
                          <a:pt x="0" y="2788978"/>
                        </a:cubicBezTo>
                        <a:cubicBezTo>
                          <a:pt x="-25074" y="2657394"/>
                          <a:pt x="5233" y="2470652"/>
                          <a:pt x="0" y="2271196"/>
                        </a:cubicBezTo>
                        <a:cubicBezTo>
                          <a:pt x="-5233" y="2071740"/>
                          <a:pt x="-7113" y="1787037"/>
                          <a:pt x="0" y="1639755"/>
                        </a:cubicBezTo>
                        <a:cubicBezTo>
                          <a:pt x="7113" y="1492473"/>
                          <a:pt x="41006" y="1092324"/>
                          <a:pt x="0" y="743108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5" name="Picture 14" descr="A picture containing table&#10;&#10;Description automatically generated">
            <a:extLst>
              <a:ext uri="{FF2B5EF4-FFF2-40B4-BE49-F238E27FC236}">
                <a16:creationId xmlns:a16="http://schemas.microsoft.com/office/drawing/2014/main" id="{055CDD93-BCC8-4EE1-9FDD-8624337CC2D6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93" t="28935" r="22443" b="34035"/>
          <a:stretch/>
        </p:blipFill>
        <p:spPr>
          <a:xfrm>
            <a:off x="479091" y="2049782"/>
            <a:ext cx="3619165" cy="2539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9153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8A47C0D5-2DC8-483A-970E-4ED9F6EA6D30}"/>
                  </a:ext>
                </a:extLst>
              </p:cNvPr>
              <p:cNvSpPr txBox="1"/>
              <p:nvPr/>
            </p:nvSpPr>
            <p:spPr>
              <a:xfrm>
                <a:off x="587700" y="435756"/>
                <a:ext cx="6190605" cy="37038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mbria" panose="02040503050406030204" pitchFamily="18" charset="0"/>
                    <a:ea typeface="Cambria" panose="02040503050406030204" pitchFamily="18" charset="0"/>
                  </a:rPr>
                  <a:t>Convert the following to a fraction without using your calculator</a:t>
                </a:r>
              </a:p>
              <a:p>
                <a:endParaRPr lang="en-GB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342900" indent="-342900">
                  <a:buAutoNum type="arabicParenR"/>
                </a:pPr>
                <a:r>
                  <a:rPr lang="en-GB" b="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=0.</m:t>
                    </m:r>
                    <m:acc>
                      <m:accPr>
                        <m:chr m:val="̇"/>
                        <m:ctrlPr>
                          <a:rPr lang="en-GB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</m:ctrlPr>
                      </m:acc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8</m:t>
                        </m:r>
                      </m:e>
                    </m:acc>
                  </m:oMath>
                </a14:m>
                <a:endParaRPr lang="en-GB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342900" indent="-342900">
                  <a:buAutoNum type="arabicParenR"/>
                </a:pPr>
                <a:endParaRPr lang="en-GB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r>
                  <a:rPr lang="en-GB" dirty="0">
                    <a:latin typeface="Cambria" panose="02040503050406030204" pitchFamily="18" charset="0"/>
                    <a:ea typeface="Cambria" panose="02040503050406030204" pitchFamily="18" charset="0"/>
                  </a:rPr>
                  <a:t>Solution:</a:t>
                </a:r>
              </a:p>
              <a:p>
                <a:endParaRPr lang="en-GB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eqArr>
                        <m:eqArr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eqArr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=0.888⋯#</m:t>
                          </m:r>
                          <m:d>
                            <m:d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e>
                          </m:d>
                        </m:e>
                      </m:eqArr>
                    </m:oMath>
                  </m:oMathPara>
                </a14:m>
                <a:endParaRPr lang="en-GB" b="0" dirty="0">
                  <a:latin typeface="Cambria" panose="02040503050406030204" pitchFamily="18" charset="0"/>
                  <a:ea typeface="Cambria Math" panose="02040503050406030204" pitchFamily="18" charset="0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eqArr>
                        <m:eqArr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eqArr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=8.888⋯     #</m:t>
                          </m:r>
                          <m:d>
                            <m:d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e>
                          </m:d>
                        </m:e>
                      </m:eqArr>
                    </m:oMath>
                  </m:oMathPara>
                </a14:m>
                <a:endParaRPr lang="en-GB" b="0" dirty="0">
                  <a:latin typeface="Cambria" panose="02040503050406030204" pitchFamily="18" charset="0"/>
                  <a:ea typeface="Cambria Math" panose="02040503050406030204" pitchFamily="18" charset="0"/>
                </a:endParaRPr>
              </a:p>
              <a:p>
                <a:pPr algn="just"/>
                <a:r>
                  <a:rPr lang="en-GB" b="0" dirty="0">
                    <a:latin typeface="Cambria" panose="02040503050406030204" pitchFamily="18" charset="0"/>
                    <a:ea typeface="Cambria Math" panose="02040503050406030204" pitchFamily="18" charset="0"/>
                  </a:rPr>
                  <a:t>(2) </a:t>
                </a:r>
                <a14:m>
                  <m:oMath xmlns:m="http://schemas.openxmlformats.org/officeDocument/2006/math">
                    <m:r>
                      <a:rPr lang="en-GB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b="0" dirty="0">
                    <a:latin typeface="Cambria" panose="02040503050406030204" pitchFamily="18" charset="0"/>
                    <a:ea typeface="Cambria Math" panose="02040503050406030204" pitchFamily="18" charset="0"/>
                  </a:rPr>
                  <a:t> (1)</a:t>
                </a: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9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=8                </m:t>
                      </m:r>
                    </m:oMath>
                  </m:oMathPara>
                </a14:m>
                <a:endParaRPr lang="en-GB" b="0" dirty="0">
                  <a:latin typeface="Cambria" panose="02040503050406030204" pitchFamily="18" charset="0"/>
                  <a:ea typeface="Cambria Math" panose="02040503050406030204" pitchFamily="18" charset="0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                 </m:t>
                      </m:r>
                    </m:oMath>
                  </m:oMathPara>
                </a14:m>
                <a:endParaRPr lang="en-GB" b="0" dirty="0">
                  <a:latin typeface="Cambria" panose="02040503050406030204" pitchFamily="18" charset="0"/>
                  <a:ea typeface="Cambria Math" panose="02040503050406030204" pitchFamily="18" charset="0"/>
                </a:endParaRPr>
              </a:p>
              <a:p>
                <a:pPr algn="just"/>
                <a:endParaRPr lang="en-GB" b="0" dirty="0">
                  <a:latin typeface="Cambria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8A47C0D5-2DC8-483A-970E-4ED9F6EA6D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7700" y="435756"/>
                <a:ext cx="6190605" cy="3703834"/>
              </a:xfrm>
              <a:prstGeom prst="rect">
                <a:avLst/>
              </a:prstGeom>
              <a:blipFill>
                <a:blip r:embed="rId2"/>
                <a:stretch>
                  <a:fillRect l="-787" t="-9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227692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8A47C0D5-2DC8-483A-970E-4ED9F6EA6D30}"/>
                  </a:ext>
                </a:extLst>
              </p:cNvPr>
              <p:cNvSpPr txBox="1"/>
              <p:nvPr/>
            </p:nvSpPr>
            <p:spPr>
              <a:xfrm>
                <a:off x="587700" y="435756"/>
                <a:ext cx="7172117" cy="36953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mbria" panose="02040503050406030204" pitchFamily="18" charset="0"/>
                    <a:ea typeface="Cambria" panose="02040503050406030204" pitchFamily="18" charset="0"/>
                  </a:rPr>
                  <a:t>Convert the following to a fraction without using your calculator</a:t>
                </a:r>
              </a:p>
              <a:p>
                <a:endParaRPr lang="en-GB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342900" indent="-342900">
                  <a:buFont typeface="+mj-lt"/>
                  <a:buAutoNum type="arabicParenR" startAt="2"/>
                </a:pPr>
                <a:r>
                  <a:rPr lang="en-GB" b="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=0.5</m:t>
                    </m:r>
                    <m:acc>
                      <m:accPr>
                        <m:chr m:val="̇"/>
                        <m:ctrlPr>
                          <a:rPr lang="en-GB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</m:ctrlPr>
                      </m:acc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3</m:t>
                        </m:r>
                      </m:e>
                    </m:acc>
                  </m:oMath>
                </a14:m>
                <a:endParaRPr lang="en-GB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342900" indent="-342900">
                  <a:buAutoNum type="arabicParenR" startAt="2"/>
                </a:pPr>
                <a:endParaRPr lang="en-GB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r>
                  <a:rPr lang="en-GB" dirty="0">
                    <a:latin typeface="Cambria" panose="02040503050406030204" pitchFamily="18" charset="0"/>
                    <a:ea typeface="Cambria" panose="02040503050406030204" pitchFamily="18" charset="0"/>
                  </a:rPr>
                  <a:t>Solution:</a:t>
                </a:r>
              </a:p>
              <a:p>
                <a:endParaRPr lang="en-GB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eqArr>
                        <m:eqArr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eqArr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=0.53333⋯#</m:t>
                          </m:r>
                          <m:d>
                            <m:d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e>
                          </m:d>
                        </m: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=5.3333⋯       #</m:t>
                          </m:r>
                          <m:d>
                            <m:d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e>
                          </m:d>
                        </m: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100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=53.3333⋯      #</m:t>
                          </m:r>
                          <m:d>
                            <m:d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e>
                          </m:d>
                        </m:e>
                      </m:eqArr>
                    </m:oMath>
                  </m:oMathPara>
                </a14:m>
                <a:endParaRPr lang="en-GB" b="0" dirty="0">
                  <a:latin typeface="Cambria" panose="02040503050406030204" pitchFamily="18" charset="0"/>
                  <a:ea typeface="Cambria Math" panose="02040503050406030204" pitchFamily="18" charset="0"/>
                </a:endParaRPr>
              </a:p>
              <a:p>
                <a:pPr algn="just"/>
                <a:r>
                  <a:rPr lang="en-GB" b="0" dirty="0">
                    <a:latin typeface="Cambria" panose="02040503050406030204" pitchFamily="18" charset="0"/>
                    <a:ea typeface="Cambria Math" panose="02040503050406030204" pitchFamily="18" charset="0"/>
                  </a:rPr>
                  <a:t>(</a:t>
                </a:r>
                <a:r>
                  <a:rPr lang="en-GB" dirty="0">
                    <a:latin typeface="Cambria" panose="02040503050406030204" pitchFamily="18" charset="0"/>
                    <a:ea typeface="Cambria Math" panose="02040503050406030204" pitchFamily="18" charset="0"/>
                  </a:rPr>
                  <a:t>3</a:t>
                </a:r>
                <a:r>
                  <a:rPr lang="en-GB" b="0" dirty="0">
                    <a:latin typeface="Cambria" panose="02040503050406030204" pitchFamily="18" charset="0"/>
                    <a:ea typeface="Cambria Math" panose="02040503050406030204" pitchFamily="18" charset="0"/>
                  </a:rPr>
                  <a:t>) </a:t>
                </a:r>
                <a14:m>
                  <m:oMath xmlns:m="http://schemas.openxmlformats.org/officeDocument/2006/math">
                    <m:r>
                      <a:rPr lang="en-GB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b="0" dirty="0">
                    <a:latin typeface="Cambria" panose="02040503050406030204" pitchFamily="18" charset="0"/>
                    <a:ea typeface="Cambria Math" panose="02040503050406030204" pitchFamily="18" charset="0"/>
                  </a:rPr>
                  <a:t> (2)</a:t>
                </a: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90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                        </m:t>
                      </m:r>
                    </m:oMath>
                  </m:oMathPara>
                </a14:m>
                <a:endParaRPr lang="en-GB" b="0" dirty="0">
                  <a:latin typeface="Cambria" panose="02040503050406030204" pitchFamily="18" charset="0"/>
                  <a:ea typeface="Cambria Math" panose="02040503050406030204" pitchFamily="18" charset="0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                   </m:t>
                      </m:r>
                    </m:oMath>
                  </m:oMathPara>
                </a14:m>
                <a:endParaRPr lang="en-GB" b="0" dirty="0">
                  <a:latin typeface="Cambria" panose="02040503050406030204" pitchFamily="18" charset="0"/>
                  <a:ea typeface="Cambria Math" panose="02040503050406030204" pitchFamily="18" charset="0"/>
                </a:endParaRPr>
              </a:p>
              <a:p>
                <a:pPr algn="just"/>
                <a:endParaRPr lang="en-GB" b="0" dirty="0">
                  <a:latin typeface="Cambria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8A47C0D5-2DC8-483A-970E-4ED9F6EA6D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7700" y="435756"/>
                <a:ext cx="7172117" cy="3695371"/>
              </a:xfrm>
              <a:prstGeom prst="rect">
                <a:avLst/>
              </a:prstGeom>
              <a:blipFill>
                <a:blip r:embed="rId2"/>
                <a:stretch>
                  <a:fillRect l="-680" t="-98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004842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8A47C0D5-2DC8-483A-970E-4ED9F6EA6D30}"/>
                  </a:ext>
                </a:extLst>
              </p:cNvPr>
              <p:cNvSpPr txBox="1"/>
              <p:nvPr/>
            </p:nvSpPr>
            <p:spPr>
              <a:xfrm>
                <a:off x="587700" y="435756"/>
                <a:ext cx="6803001" cy="28643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mbria" panose="02040503050406030204" pitchFamily="18" charset="0"/>
                    <a:ea typeface="Cambria" panose="02040503050406030204" pitchFamily="18" charset="0"/>
                  </a:rPr>
                  <a:t>Convert the following to a fraction without using your calculator</a:t>
                </a:r>
              </a:p>
              <a:p>
                <a:endParaRPr lang="en-GB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342900" indent="-342900">
                  <a:buFont typeface="+mj-lt"/>
                  <a:buAutoNum type="arabicParenR" startAt="3"/>
                </a:pPr>
                <a:r>
                  <a:rPr lang="en-GB" b="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=0.</m:t>
                    </m:r>
                    <m:acc>
                      <m:accPr>
                        <m:chr m:val="̇"/>
                        <m:ctrlPr>
                          <a:rPr lang="en-GB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</m:ctrlPr>
                      </m:acc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6</m:t>
                        </m:r>
                      </m:e>
                    </m:acc>
                    <m:acc>
                      <m:accPr>
                        <m:chr m:val="̇"/>
                        <m:ctrlPr>
                          <a:rPr lang="en-GB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</m:ctrlPr>
                      </m:acc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7</m:t>
                        </m:r>
                      </m:e>
                    </m:acc>
                  </m:oMath>
                </a14:m>
                <a:endParaRPr lang="en-GB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342900" indent="-342900">
                  <a:buAutoNum type="arabicParenR" startAt="3"/>
                </a:pPr>
                <a:endParaRPr lang="en-GB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r>
                  <a:rPr lang="en-GB" dirty="0">
                    <a:latin typeface="Cambria" panose="02040503050406030204" pitchFamily="18" charset="0"/>
                    <a:ea typeface="Cambria" panose="02040503050406030204" pitchFamily="18" charset="0"/>
                  </a:rPr>
                  <a:t>Solution:</a:t>
                </a:r>
              </a:p>
              <a:p>
                <a:endParaRPr lang="en-GB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eqArr>
                        <m:eqArr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eqArr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=0.676767⋯#</m:t>
                          </m:r>
                          <m:d>
                            <m:d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e>
                          </m:d>
                        </m: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=6.76767⋯       ####</m:t>
                          </m:r>
                          <m:d>
                            <m:d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e>
                          </m:d>
                        </m: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100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=67.6767⋯         #</m:t>
                          </m:r>
                          <m:d>
                            <m:d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e>
                          </m:d>
                        </m:e>
                      </m:eqArr>
                    </m:oMath>
                  </m:oMathPara>
                </a14:m>
                <a:endParaRPr lang="en-GB" b="0" dirty="0">
                  <a:latin typeface="Cambria" panose="02040503050406030204" pitchFamily="18" charset="0"/>
                  <a:ea typeface="Cambria Math" panose="02040503050406030204" pitchFamily="18" charset="0"/>
                </a:endParaRPr>
              </a:p>
              <a:p>
                <a:pPr algn="just"/>
                <a:endParaRPr lang="en-GB" b="0" dirty="0">
                  <a:latin typeface="Cambria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8A47C0D5-2DC8-483A-970E-4ED9F6EA6D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7700" y="435756"/>
                <a:ext cx="6803001" cy="2864374"/>
              </a:xfrm>
              <a:prstGeom prst="rect">
                <a:avLst/>
              </a:prstGeom>
              <a:blipFill>
                <a:blip r:embed="rId2"/>
                <a:stretch>
                  <a:fillRect l="-717" t="-12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124611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8A47C0D5-2DC8-483A-970E-4ED9F6EA6D30}"/>
                  </a:ext>
                </a:extLst>
              </p:cNvPr>
              <p:cNvSpPr txBox="1"/>
              <p:nvPr/>
            </p:nvSpPr>
            <p:spPr>
              <a:xfrm>
                <a:off x="587701" y="435756"/>
                <a:ext cx="7079838" cy="26014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mbria" panose="02040503050406030204" pitchFamily="18" charset="0"/>
                    <a:ea typeface="Cambria" panose="02040503050406030204" pitchFamily="18" charset="0"/>
                  </a:rPr>
                  <a:t>Convert the following to a fraction without using your calculator</a:t>
                </a:r>
              </a:p>
              <a:p>
                <a:endParaRPr lang="en-GB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342900" indent="-342900">
                  <a:buFont typeface="+mj-lt"/>
                  <a:buAutoNum type="arabicParenR" startAt="4"/>
                </a:pPr>
                <a:r>
                  <a:rPr lang="en-GB" b="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=0.</m:t>
                    </m:r>
                    <m:acc>
                      <m:accPr>
                        <m:chr m:val="̇"/>
                        <m:ctrlPr>
                          <a:rPr lang="en-GB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</m:ctrlPr>
                      </m:acc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5</m:t>
                        </m:r>
                      </m:e>
                    </m:acc>
                    <m:r>
                      <a:rPr lang="en-GB" b="0" i="1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1</m:t>
                    </m:r>
                    <m:acc>
                      <m:accPr>
                        <m:chr m:val="̇"/>
                        <m:ctrlPr>
                          <a:rPr lang="en-GB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</m:ctrlPr>
                      </m:acc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3</m:t>
                        </m:r>
                      </m:e>
                    </m:acc>
                  </m:oMath>
                </a14:m>
                <a:endParaRPr lang="en-GB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342900" indent="-342900">
                  <a:buAutoNum type="arabicParenR" startAt="4"/>
                </a:pPr>
                <a:endParaRPr lang="en-GB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r>
                  <a:rPr lang="en-GB" dirty="0">
                    <a:latin typeface="Cambria" panose="02040503050406030204" pitchFamily="18" charset="0"/>
                    <a:ea typeface="Cambria" panose="02040503050406030204" pitchFamily="18" charset="0"/>
                  </a:rPr>
                  <a:t>Solution:</a:t>
                </a:r>
              </a:p>
              <a:p>
                <a:endParaRPr lang="en-GB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eqArr>
                        <m:eqArr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eqArr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=0.513513⋯########(1)</m:t>
                          </m:r>
                        </m:e>
                      </m:eqArr>
                    </m:oMath>
                  </m:oMathPara>
                </a14:m>
                <a:endParaRPr lang="en-GB" b="0" dirty="0">
                  <a:latin typeface="Cambria" panose="02040503050406030204" pitchFamily="18" charset="0"/>
                  <a:ea typeface="Cambria Math" panose="02040503050406030204" pitchFamily="18" charset="0"/>
                </a:endParaRPr>
              </a:p>
              <a:p>
                <a:pPr algn="just"/>
                <a:endParaRPr lang="en-GB" b="0" dirty="0">
                  <a:latin typeface="Cambria" panose="02040503050406030204" pitchFamily="18" charset="0"/>
                  <a:ea typeface="Cambria Math" panose="02040503050406030204" pitchFamily="18" charset="0"/>
                </a:endParaRPr>
              </a:p>
              <a:p>
                <a:pPr algn="just"/>
                <a:endParaRPr lang="en-GB" b="0" dirty="0">
                  <a:latin typeface="Cambria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8A47C0D5-2DC8-483A-970E-4ED9F6EA6D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7701" y="435756"/>
                <a:ext cx="7079838" cy="2601418"/>
              </a:xfrm>
              <a:prstGeom prst="rect">
                <a:avLst/>
              </a:prstGeom>
              <a:blipFill>
                <a:blip r:embed="rId2"/>
                <a:stretch>
                  <a:fillRect l="-688" t="-1405" r="-2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315878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8A47C0D5-2DC8-483A-970E-4ED9F6EA6D30}"/>
                  </a:ext>
                </a:extLst>
              </p:cNvPr>
              <p:cNvSpPr txBox="1"/>
              <p:nvPr/>
            </p:nvSpPr>
            <p:spPr>
              <a:xfrm>
                <a:off x="587700" y="435756"/>
                <a:ext cx="8547755" cy="26502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mbria" panose="02040503050406030204" pitchFamily="18" charset="0"/>
                    <a:ea typeface="Cambria" panose="02040503050406030204" pitchFamily="18" charset="0"/>
                  </a:rPr>
                  <a:t>Convert the following to fractions without using your calculator</a:t>
                </a:r>
              </a:p>
              <a:p>
                <a:endParaRPr lang="en-GB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342900" indent="-342900">
                  <a:buFont typeface="+mj-lt"/>
                  <a:buAutoNum type="arabicParenR" startAt="5"/>
                </a:pPr>
                <a:r>
                  <a:rPr lang="en-GB" b="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=0.6</m:t>
                    </m:r>
                    <m:acc>
                      <m:accPr>
                        <m:chr m:val="̇"/>
                        <m:ctrlP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e>
                    </m:acc>
                    <m:acc>
                      <m:accPr>
                        <m:chr m:val="̇"/>
                        <m:ctrlP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e>
                    </m:acc>
                  </m:oMath>
                </a14:m>
                <a:endParaRPr lang="en-GB" b="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342900" indent="-342900">
                  <a:buFont typeface="+mj-lt"/>
                  <a:buAutoNum type="arabicParenR" startAt="5"/>
                </a:pPr>
                <a:r>
                  <a:rPr lang="en-GB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=0.72</m:t>
                    </m:r>
                    <m:acc>
                      <m:accPr>
                        <m:chr m:val="̇"/>
                        <m:ctrlPr>
                          <a:rPr lang="en-GB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</m:ctrlPr>
                      </m:acc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4</m:t>
                        </m:r>
                      </m:e>
                    </m:acc>
                  </m:oMath>
                </a14:m>
                <a:endParaRPr lang="en-GB" b="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342900" indent="-342900">
                  <a:buFont typeface="+mj-lt"/>
                  <a:buAutoNum type="arabicParenR" startAt="5"/>
                </a:pPr>
                <a:r>
                  <a:rPr lang="en-GB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=1.3</m:t>
                    </m:r>
                    <m:acc>
                      <m:accPr>
                        <m:chr m:val="̇"/>
                        <m:ctrlPr>
                          <a:rPr lang="en-GB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</m:ctrlPr>
                      </m:acc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2</m:t>
                        </m:r>
                      </m:e>
                    </m:acc>
                  </m:oMath>
                </a14:m>
                <a:endParaRPr lang="en-GB" b="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342900" indent="-342900">
                  <a:buFont typeface="+mj-lt"/>
                  <a:buAutoNum type="arabicParenR" startAt="5"/>
                </a:pPr>
                <a:r>
                  <a:rPr lang="en-GB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=5.</m:t>
                    </m:r>
                    <m:acc>
                      <m:accPr>
                        <m:chr m:val="̇"/>
                        <m:ctrlPr>
                          <a:rPr lang="en-GB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</m:ctrlPr>
                      </m:acc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4</m:t>
                        </m:r>
                      </m:e>
                    </m:acc>
                    <m:r>
                      <a:rPr lang="en-GB" b="0" i="1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1</m:t>
                    </m:r>
                    <m:acc>
                      <m:accPr>
                        <m:chr m:val="̇"/>
                        <m:ctrlPr>
                          <a:rPr lang="en-GB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</m:ctrlPr>
                      </m:acc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4</m:t>
                        </m:r>
                      </m:e>
                    </m:acc>
                  </m:oMath>
                </a14:m>
                <a:endParaRPr lang="en-GB" b="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342900" indent="-342900">
                  <a:buFont typeface="+mj-lt"/>
                  <a:buAutoNum type="arabicParenR" startAt="5"/>
                </a:pPr>
                <a:endParaRPr lang="en-GB" b="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algn="just"/>
                <a:endParaRPr lang="en-GB" b="0" dirty="0">
                  <a:latin typeface="Cambria" panose="02040503050406030204" pitchFamily="18" charset="0"/>
                  <a:ea typeface="Cambria Math" panose="02040503050406030204" pitchFamily="18" charset="0"/>
                </a:endParaRPr>
              </a:p>
              <a:p>
                <a:pPr algn="just"/>
                <a:endParaRPr lang="en-GB" b="0" dirty="0">
                  <a:latin typeface="Cambria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8A47C0D5-2DC8-483A-970E-4ED9F6EA6D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7700" y="435756"/>
                <a:ext cx="8547755" cy="2650213"/>
              </a:xfrm>
              <a:prstGeom prst="rect">
                <a:avLst/>
              </a:prstGeom>
              <a:blipFill>
                <a:blip r:embed="rId2"/>
                <a:stretch>
                  <a:fillRect l="-570" t="-137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417304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E752847-D6D9-4A4F-85B1-B6B0E07FE2D6}"/>
              </a:ext>
            </a:extLst>
          </p:cNvPr>
          <p:cNvSpPr txBox="1"/>
          <p:nvPr/>
        </p:nvSpPr>
        <p:spPr>
          <a:xfrm>
            <a:off x="773885" y="423455"/>
            <a:ext cx="795905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hlinkClick r:id="rId2"/>
              </a:rPr>
              <a:t>https://donsteward.blogspot.com/2017/02/recurring-decimals.html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93001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1">
                <a:extLst>
                  <a:ext uri="{FF2B5EF4-FFF2-40B4-BE49-F238E27FC236}">
                    <a16:creationId xmlns:a16="http://schemas.microsoft.com/office/drawing/2014/main" id="{B1347EBF-6F8E-4E62-BA70-AAA1EE014F1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93710350"/>
                  </p:ext>
                </p:extLst>
              </p:nvPr>
            </p:nvGraphicFramePr>
            <p:xfrm>
              <a:off x="201020" y="360728"/>
              <a:ext cx="8951369" cy="6326653"/>
            </p:xfrm>
            <a:graphic>
              <a:graphicData uri="http://schemas.openxmlformats.org/drawingml/2006/table">
                <a:tbl>
                  <a:tblPr/>
                  <a:tblGrid>
                    <a:gridCol w="419765">
                      <a:extLst>
                        <a:ext uri="{9D8B030D-6E8A-4147-A177-3AD203B41FA5}">
                          <a16:colId xmlns:a16="http://schemas.microsoft.com/office/drawing/2014/main" val="618984974"/>
                        </a:ext>
                      </a:extLst>
                    </a:gridCol>
                    <a:gridCol w="385894">
                      <a:extLst>
                        <a:ext uri="{9D8B030D-6E8A-4147-A177-3AD203B41FA5}">
                          <a16:colId xmlns:a16="http://schemas.microsoft.com/office/drawing/2014/main" val="3962283598"/>
                        </a:ext>
                      </a:extLst>
                    </a:gridCol>
                    <a:gridCol w="8145710">
                      <a:extLst>
                        <a:ext uri="{9D8B030D-6E8A-4147-A177-3AD203B41FA5}">
                          <a16:colId xmlns:a16="http://schemas.microsoft.com/office/drawing/2014/main" val="4055495550"/>
                        </a:ext>
                      </a:extLst>
                    </a:gridCol>
                  </a:tblGrid>
                  <a:tr h="440368"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GB" sz="1400">
                            <a:effectLst/>
                            <a:latin typeface="Cambria" panose="02040503050406030204" pitchFamily="18" charset="0"/>
                          </a:endParaRPr>
                        </a:p>
                      </a:txBody>
                      <a:tcPr marL="9407" marR="9407" marT="6271" marB="6271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6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GB" sz="1400">
                            <a:effectLst/>
                            <a:latin typeface="Cambria" panose="02040503050406030204" pitchFamily="18" charset="0"/>
                          </a:endParaRPr>
                        </a:p>
                      </a:txBody>
                      <a:tcPr marL="9407" marR="9407" marT="6271" marB="6271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6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400" dirty="0">
                              <a:effectLst/>
                              <a:latin typeface="Cambria" panose="02040503050406030204" pitchFamily="18" charset="0"/>
                            </a:rPr>
                            <a:t>CHECK OUT</a:t>
                          </a:r>
                        </a:p>
                      </a:txBody>
                      <a:tcPr marL="9407" marR="9407" marT="6271" marB="6271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6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9204499"/>
                      </a:ext>
                    </a:extLst>
                  </a:tr>
                  <a:tr h="440368"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400">
                              <a:effectLst/>
                              <a:latin typeface="Cambria" panose="02040503050406030204" pitchFamily="18" charset="0"/>
                            </a:rPr>
                            <a:t>(1)</a:t>
                          </a:r>
                        </a:p>
                      </a:txBody>
                      <a:tcPr marL="9407" marR="9407" marT="6271" marB="6271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400">
                              <a:effectLst/>
                              <a:latin typeface="Cambria" panose="02040503050406030204" pitchFamily="18" charset="0"/>
                            </a:rPr>
                            <a:t> </a:t>
                          </a:r>
                        </a:p>
                      </a:txBody>
                      <a:tcPr marL="9407" marR="9407" marT="6271" marB="6271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400" dirty="0">
                              <a:effectLst/>
                              <a:latin typeface="Cambria" panose="02040503050406030204" pitchFamily="18" charset="0"/>
                            </a:rPr>
                            <a:t>Convert the following into fractions, without using a calculator</a:t>
                          </a:r>
                        </a:p>
                      </a:txBody>
                      <a:tcPr marL="9407" marR="9407" marT="6271" marB="6271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999856335"/>
                      </a:ext>
                    </a:extLst>
                  </a:tr>
                  <a:tr h="233219"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400">
                              <a:effectLst/>
                              <a:latin typeface="Cambria" panose="02040503050406030204" pitchFamily="18" charset="0"/>
                            </a:rPr>
                            <a:t> </a:t>
                          </a:r>
                        </a:p>
                      </a:txBody>
                      <a:tcPr marL="9407" marR="9407" marT="6271" marB="6271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400">
                              <a:effectLst/>
                              <a:latin typeface="Cambria" panose="02040503050406030204" pitchFamily="18" charset="0"/>
                            </a:rPr>
                            <a:t>(a)</a:t>
                          </a:r>
                        </a:p>
                      </a:txBody>
                      <a:tcPr marL="9407" marR="9407" marT="6271" marB="6271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x-IV_mathan" sz="1400">
                                  <a:effectLst/>
                                  <a:latin typeface="Cambria Math" panose="02040503050406030204" pitchFamily="18" charset="0"/>
                                </a:rPr>
                                <m:t>0.</m:t>
                              </m:r>
                              <m:acc>
                                <m:accPr>
                                  <m:chr m:val="̇"/>
                                  <m:ctrlPr>
                                    <a:rPr lang="x-IV_mathan" sz="14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x-IV_mathan" sz="1400">
                                      <a:effectLst/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</m:e>
                              </m:acc>
                            </m:oMath>
                          </a14:m>
                          <a:r>
                            <a:rPr lang="x-IV_mathan" sz="1400" dirty="0">
                              <a:effectLst/>
                              <a:latin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9407" marR="9407" marT="6271" marB="6271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991389096"/>
                      </a:ext>
                    </a:extLst>
                  </a:tr>
                  <a:tr h="1509854"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400">
                              <a:effectLst/>
                              <a:latin typeface="Cambria" panose="02040503050406030204" pitchFamily="18" charset="0"/>
                            </a:rPr>
                            <a:t> </a:t>
                          </a:r>
                        </a:p>
                      </a:txBody>
                      <a:tcPr marL="9407" marR="9407" marT="6271" marB="6271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400">
                              <a:effectLst/>
                              <a:latin typeface="Cambria" panose="02040503050406030204" pitchFamily="18" charset="0"/>
                            </a:rPr>
                            <a:t> </a:t>
                          </a:r>
                        </a:p>
                      </a:txBody>
                      <a:tcPr marL="9407" marR="9407" marT="6271" marB="6271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br>
                            <a:rPr lang="en-GB" sz="1400">
                              <a:effectLst/>
                              <a:latin typeface="Cambria" panose="02040503050406030204" pitchFamily="18" charset="0"/>
                            </a:rPr>
                          </a:br>
                          <a:br>
                            <a:rPr lang="en-GB" sz="1400">
                              <a:effectLst/>
                              <a:latin typeface="Cambria" panose="02040503050406030204" pitchFamily="18" charset="0"/>
                            </a:rPr>
                          </a:br>
                          <a:br>
                            <a:rPr lang="en-GB" sz="1400">
                              <a:effectLst/>
                              <a:latin typeface="Cambria" panose="02040503050406030204" pitchFamily="18" charset="0"/>
                            </a:rPr>
                          </a:br>
                          <a:br>
                            <a:rPr lang="en-GB" sz="1400">
                              <a:effectLst/>
                              <a:latin typeface="Cambria" panose="02040503050406030204" pitchFamily="18" charset="0"/>
                            </a:rPr>
                          </a:br>
                          <a:br>
                            <a:rPr lang="en-GB" sz="1400">
                              <a:effectLst/>
                              <a:latin typeface="Cambria" panose="02040503050406030204" pitchFamily="18" charset="0"/>
                            </a:rPr>
                          </a:br>
                          <a:br>
                            <a:rPr lang="en-GB" sz="1400">
                              <a:effectLst/>
                              <a:latin typeface="Cambria" panose="02040503050406030204" pitchFamily="18" charset="0"/>
                            </a:rPr>
                          </a:br>
                          <a:r>
                            <a:rPr lang="en-GB" sz="1400">
                              <a:effectLst/>
                              <a:latin typeface="Cambria" panose="02040503050406030204" pitchFamily="18" charset="0"/>
                            </a:rPr>
                            <a:t> </a:t>
                          </a:r>
                        </a:p>
                      </a:txBody>
                      <a:tcPr marL="9407" marR="9407" marT="6271" marB="6271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978337390"/>
                      </a:ext>
                    </a:extLst>
                  </a:tr>
                  <a:tr h="234619"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400">
                              <a:effectLst/>
                              <a:latin typeface="Cambria" panose="02040503050406030204" pitchFamily="18" charset="0"/>
                            </a:rPr>
                            <a:t> </a:t>
                          </a:r>
                        </a:p>
                      </a:txBody>
                      <a:tcPr marL="9407" marR="9407" marT="6271" marB="6271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400">
                              <a:effectLst/>
                              <a:latin typeface="Cambria" panose="02040503050406030204" pitchFamily="18" charset="0"/>
                            </a:rPr>
                            <a:t>(b)</a:t>
                          </a:r>
                        </a:p>
                      </a:txBody>
                      <a:tcPr marL="9407" marR="9407" marT="6271" marB="6271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x-IV_mathan" sz="1400">
                                  <a:effectLst/>
                                  <a:latin typeface="Cambria Math" panose="02040503050406030204" pitchFamily="18" charset="0"/>
                                </a:rPr>
                                <m:t>0.</m:t>
                              </m:r>
                              <m:acc>
                                <m:accPr>
                                  <m:chr m:val="̇"/>
                                  <m:ctrlPr>
                                    <a:rPr lang="x-IV_mathan" sz="14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x-IV_mathan" sz="1400">
                                      <a:effectLst/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</m:acc>
                              <m:acc>
                                <m:accPr>
                                  <m:chr m:val="̇"/>
                                  <m:ctrlPr>
                                    <a:rPr lang="x-IV_mathan" sz="14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x-IV_mathan" sz="1400">
                                      <a:effectLst/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e>
                              </m:acc>
                            </m:oMath>
                          </a14:m>
                          <a:r>
                            <a:rPr lang="x-IV_mathan" sz="1400" dirty="0">
                              <a:effectLst/>
                              <a:latin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9407" marR="9407" marT="6271" marB="6271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254516645"/>
                      </a:ext>
                    </a:extLst>
                  </a:tr>
                  <a:tr h="1509854"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400">
                              <a:effectLst/>
                              <a:latin typeface="Cambria" panose="02040503050406030204" pitchFamily="18" charset="0"/>
                            </a:rPr>
                            <a:t> </a:t>
                          </a:r>
                        </a:p>
                      </a:txBody>
                      <a:tcPr marL="9407" marR="9407" marT="6271" marB="6271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400">
                              <a:effectLst/>
                              <a:latin typeface="Cambria" panose="02040503050406030204" pitchFamily="18" charset="0"/>
                            </a:rPr>
                            <a:t> </a:t>
                          </a:r>
                        </a:p>
                      </a:txBody>
                      <a:tcPr marL="9407" marR="9407" marT="6271" marB="6271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br>
                            <a:rPr lang="en-GB" sz="1400" dirty="0">
                              <a:effectLst/>
                              <a:latin typeface="Cambria" panose="02040503050406030204" pitchFamily="18" charset="0"/>
                            </a:rPr>
                          </a:br>
                          <a:br>
                            <a:rPr lang="en-GB" sz="1400" dirty="0">
                              <a:effectLst/>
                              <a:latin typeface="Cambria" panose="02040503050406030204" pitchFamily="18" charset="0"/>
                            </a:rPr>
                          </a:br>
                          <a:br>
                            <a:rPr lang="en-GB" sz="1400" dirty="0">
                              <a:effectLst/>
                              <a:latin typeface="Cambria" panose="02040503050406030204" pitchFamily="18" charset="0"/>
                            </a:rPr>
                          </a:br>
                          <a:br>
                            <a:rPr lang="en-GB" sz="1400" dirty="0">
                              <a:effectLst/>
                              <a:latin typeface="Cambria" panose="02040503050406030204" pitchFamily="18" charset="0"/>
                            </a:rPr>
                          </a:br>
                          <a:br>
                            <a:rPr lang="en-GB" sz="1400" dirty="0">
                              <a:effectLst/>
                              <a:latin typeface="Cambria" panose="02040503050406030204" pitchFamily="18" charset="0"/>
                            </a:rPr>
                          </a:br>
                          <a:br>
                            <a:rPr lang="en-GB" sz="1400" dirty="0">
                              <a:effectLst/>
                              <a:latin typeface="Cambria" panose="02040503050406030204" pitchFamily="18" charset="0"/>
                            </a:rPr>
                          </a:br>
                          <a:r>
                            <a:rPr lang="en-GB" sz="1400" dirty="0">
                              <a:effectLst/>
                              <a:latin typeface="Cambria" panose="02040503050406030204" pitchFamily="18" charset="0"/>
                            </a:rPr>
                            <a:t> </a:t>
                          </a:r>
                        </a:p>
                      </a:txBody>
                      <a:tcPr marL="9407" marR="9407" marT="6271" marB="6271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240044494"/>
                      </a:ext>
                    </a:extLst>
                  </a:tr>
                  <a:tr h="234619"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400">
                              <a:effectLst/>
                              <a:latin typeface="Cambria" panose="02040503050406030204" pitchFamily="18" charset="0"/>
                            </a:rPr>
                            <a:t> </a:t>
                          </a:r>
                        </a:p>
                      </a:txBody>
                      <a:tcPr marL="9407" marR="9407" marT="6271" marB="6271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400">
                              <a:effectLst/>
                              <a:latin typeface="Cambria" panose="02040503050406030204" pitchFamily="18" charset="0"/>
                            </a:rPr>
                            <a:t>(c)</a:t>
                          </a:r>
                        </a:p>
                      </a:txBody>
                      <a:tcPr marL="9407" marR="9407" marT="6271" marB="6271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x-IV_mathan" sz="1400" smtClean="0">
                                  <a:effectLst/>
                                  <a:latin typeface="Cambria Math" panose="02040503050406030204" pitchFamily="18" charset="0"/>
                                </a:rPr>
                                <m:t>0.8</m:t>
                              </m:r>
                              <m:acc>
                                <m:accPr>
                                  <m:chr m:val="̇"/>
                                  <m:ctrlPr>
                                    <a:rPr lang="x-IV_mathan" sz="14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x-IV_mathan" sz="1400">
                                      <a:effectLst/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</m:acc>
                              <m:acc>
                                <m:accPr>
                                  <m:chr m:val="̇"/>
                                  <m:ctrlPr>
                                    <a:rPr lang="x-IV_mathan" sz="14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x-IV_mathan" sz="1400">
                                      <a:effectLst/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e>
                              </m:acc>
                            </m:oMath>
                          </a14:m>
                          <a:r>
                            <a:rPr lang="x-IV_mathan" sz="1400" dirty="0">
                              <a:effectLst/>
                              <a:latin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9407" marR="9407" marT="6271" marB="6271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97539201"/>
                      </a:ext>
                    </a:extLst>
                  </a:tr>
                  <a:tr h="1723752"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400">
                              <a:effectLst/>
                              <a:latin typeface="Cambria" panose="02040503050406030204" pitchFamily="18" charset="0"/>
                            </a:rPr>
                            <a:t> </a:t>
                          </a:r>
                        </a:p>
                      </a:txBody>
                      <a:tcPr marL="9407" marR="9407" marT="6271" marB="6271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400">
                              <a:effectLst/>
                              <a:latin typeface="Cambria" panose="02040503050406030204" pitchFamily="18" charset="0"/>
                            </a:rPr>
                            <a:t> </a:t>
                          </a:r>
                        </a:p>
                      </a:txBody>
                      <a:tcPr marL="9407" marR="9407" marT="6271" marB="6271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br>
                            <a:rPr lang="en-GB" sz="1400" dirty="0">
                              <a:effectLst/>
                              <a:latin typeface="Cambria" panose="02040503050406030204" pitchFamily="18" charset="0"/>
                            </a:rPr>
                          </a:br>
                          <a:br>
                            <a:rPr lang="en-GB" sz="1400" dirty="0">
                              <a:effectLst/>
                              <a:latin typeface="Cambria" panose="02040503050406030204" pitchFamily="18" charset="0"/>
                            </a:rPr>
                          </a:br>
                          <a:br>
                            <a:rPr lang="en-GB" sz="1400" dirty="0">
                              <a:effectLst/>
                              <a:latin typeface="Cambria" panose="02040503050406030204" pitchFamily="18" charset="0"/>
                            </a:rPr>
                          </a:br>
                          <a:br>
                            <a:rPr lang="en-GB" sz="1400" dirty="0">
                              <a:effectLst/>
                              <a:latin typeface="Cambria" panose="02040503050406030204" pitchFamily="18" charset="0"/>
                            </a:rPr>
                          </a:br>
                          <a:br>
                            <a:rPr lang="en-GB" sz="1400" dirty="0">
                              <a:effectLst/>
                              <a:latin typeface="Cambria" panose="02040503050406030204" pitchFamily="18" charset="0"/>
                            </a:rPr>
                          </a:br>
                          <a:br>
                            <a:rPr lang="en-GB" sz="1400" dirty="0">
                              <a:effectLst/>
                              <a:latin typeface="Cambria" panose="02040503050406030204" pitchFamily="18" charset="0"/>
                            </a:rPr>
                          </a:br>
                          <a:br>
                            <a:rPr lang="en-GB" sz="1400" dirty="0">
                              <a:effectLst/>
                              <a:latin typeface="Cambria" panose="02040503050406030204" pitchFamily="18" charset="0"/>
                            </a:rPr>
                          </a:br>
                          <a:r>
                            <a:rPr lang="en-GB" sz="1400" dirty="0">
                              <a:effectLst/>
                              <a:latin typeface="Cambria" panose="02040503050406030204" pitchFamily="18" charset="0"/>
                            </a:rPr>
                            <a:t> </a:t>
                          </a:r>
                        </a:p>
                      </a:txBody>
                      <a:tcPr marL="9407" marR="9407" marT="6271" marB="6271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04849631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1">
                <a:extLst>
                  <a:ext uri="{FF2B5EF4-FFF2-40B4-BE49-F238E27FC236}">
                    <a16:creationId xmlns:a16="http://schemas.microsoft.com/office/drawing/2014/main" id="{B1347EBF-6F8E-4E62-BA70-AAA1EE014F1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93710350"/>
                  </p:ext>
                </p:extLst>
              </p:nvPr>
            </p:nvGraphicFramePr>
            <p:xfrm>
              <a:off x="201020" y="360728"/>
              <a:ext cx="8951369" cy="6326653"/>
            </p:xfrm>
            <a:graphic>
              <a:graphicData uri="http://schemas.openxmlformats.org/drawingml/2006/table">
                <a:tbl>
                  <a:tblPr/>
                  <a:tblGrid>
                    <a:gridCol w="419765">
                      <a:extLst>
                        <a:ext uri="{9D8B030D-6E8A-4147-A177-3AD203B41FA5}">
                          <a16:colId xmlns:a16="http://schemas.microsoft.com/office/drawing/2014/main" val="618984974"/>
                        </a:ext>
                      </a:extLst>
                    </a:gridCol>
                    <a:gridCol w="385894">
                      <a:extLst>
                        <a:ext uri="{9D8B030D-6E8A-4147-A177-3AD203B41FA5}">
                          <a16:colId xmlns:a16="http://schemas.microsoft.com/office/drawing/2014/main" val="3962283598"/>
                        </a:ext>
                      </a:extLst>
                    </a:gridCol>
                    <a:gridCol w="8145710">
                      <a:extLst>
                        <a:ext uri="{9D8B030D-6E8A-4147-A177-3AD203B41FA5}">
                          <a16:colId xmlns:a16="http://schemas.microsoft.com/office/drawing/2014/main" val="4055495550"/>
                        </a:ext>
                      </a:extLst>
                    </a:gridCol>
                  </a:tblGrid>
                  <a:tr h="440368"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GB" sz="1400">
                            <a:effectLst/>
                            <a:latin typeface="Cambria" panose="02040503050406030204" pitchFamily="18" charset="0"/>
                          </a:endParaRPr>
                        </a:p>
                      </a:txBody>
                      <a:tcPr marL="9407" marR="9407" marT="6271" marB="6271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6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GB" sz="1400">
                            <a:effectLst/>
                            <a:latin typeface="Cambria" panose="02040503050406030204" pitchFamily="18" charset="0"/>
                          </a:endParaRPr>
                        </a:p>
                      </a:txBody>
                      <a:tcPr marL="9407" marR="9407" marT="6271" marB="6271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6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400" dirty="0">
                              <a:effectLst/>
                              <a:latin typeface="Cambria" panose="02040503050406030204" pitchFamily="18" charset="0"/>
                            </a:rPr>
                            <a:t>CHECK OUT</a:t>
                          </a:r>
                        </a:p>
                      </a:txBody>
                      <a:tcPr marL="9407" marR="9407" marT="6271" marB="6271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6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9204499"/>
                      </a:ext>
                    </a:extLst>
                  </a:tr>
                  <a:tr h="440368"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400">
                              <a:effectLst/>
                              <a:latin typeface="Cambria" panose="02040503050406030204" pitchFamily="18" charset="0"/>
                            </a:rPr>
                            <a:t>(1)</a:t>
                          </a:r>
                        </a:p>
                      </a:txBody>
                      <a:tcPr marL="9407" marR="9407" marT="6271" marB="6271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400">
                              <a:effectLst/>
                              <a:latin typeface="Cambria" panose="02040503050406030204" pitchFamily="18" charset="0"/>
                            </a:rPr>
                            <a:t> </a:t>
                          </a:r>
                        </a:p>
                      </a:txBody>
                      <a:tcPr marL="9407" marR="9407" marT="6271" marB="6271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400" dirty="0">
                              <a:effectLst/>
                              <a:latin typeface="Cambria" panose="02040503050406030204" pitchFamily="18" charset="0"/>
                            </a:rPr>
                            <a:t>Convert the following into fractions, without using a calculator</a:t>
                          </a:r>
                        </a:p>
                      </a:txBody>
                      <a:tcPr marL="9407" marR="9407" marT="6271" marB="6271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999856335"/>
                      </a:ext>
                    </a:extLst>
                  </a:tr>
                  <a:tr h="233219"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400">
                              <a:effectLst/>
                              <a:latin typeface="Cambria" panose="02040503050406030204" pitchFamily="18" charset="0"/>
                            </a:rPr>
                            <a:t> </a:t>
                          </a:r>
                        </a:p>
                      </a:txBody>
                      <a:tcPr marL="9407" marR="9407" marT="6271" marB="6271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400">
                              <a:effectLst/>
                              <a:latin typeface="Cambria" panose="02040503050406030204" pitchFamily="18" charset="0"/>
                            </a:rPr>
                            <a:t>(a)</a:t>
                          </a:r>
                        </a:p>
                      </a:txBody>
                      <a:tcPr marL="9407" marR="9407" marT="6271" marB="6271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407" marR="9407" marT="6271" marB="6271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9865" t="-402632" b="-225263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991389096"/>
                      </a:ext>
                    </a:extLst>
                  </a:tr>
                  <a:tr h="1509854"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400">
                              <a:effectLst/>
                              <a:latin typeface="Cambria" panose="02040503050406030204" pitchFamily="18" charset="0"/>
                            </a:rPr>
                            <a:t> </a:t>
                          </a:r>
                        </a:p>
                      </a:txBody>
                      <a:tcPr marL="9407" marR="9407" marT="6271" marB="6271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400">
                              <a:effectLst/>
                              <a:latin typeface="Cambria" panose="02040503050406030204" pitchFamily="18" charset="0"/>
                            </a:rPr>
                            <a:t> </a:t>
                          </a:r>
                        </a:p>
                      </a:txBody>
                      <a:tcPr marL="9407" marR="9407" marT="6271" marB="6271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br>
                            <a:rPr lang="en-GB" sz="1400">
                              <a:effectLst/>
                              <a:latin typeface="Cambria" panose="02040503050406030204" pitchFamily="18" charset="0"/>
                            </a:rPr>
                          </a:br>
                          <a:br>
                            <a:rPr lang="en-GB" sz="1400">
                              <a:effectLst/>
                              <a:latin typeface="Cambria" panose="02040503050406030204" pitchFamily="18" charset="0"/>
                            </a:rPr>
                          </a:br>
                          <a:br>
                            <a:rPr lang="en-GB" sz="1400">
                              <a:effectLst/>
                              <a:latin typeface="Cambria" panose="02040503050406030204" pitchFamily="18" charset="0"/>
                            </a:rPr>
                          </a:br>
                          <a:br>
                            <a:rPr lang="en-GB" sz="1400">
                              <a:effectLst/>
                              <a:latin typeface="Cambria" panose="02040503050406030204" pitchFamily="18" charset="0"/>
                            </a:rPr>
                          </a:br>
                          <a:br>
                            <a:rPr lang="en-GB" sz="1400">
                              <a:effectLst/>
                              <a:latin typeface="Cambria" panose="02040503050406030204" pitchFamily="18" charset="0"/>
                            </a:rPr>
                          </a:br>
                          <a:br>
                            <a:rPr lang="en-GB" sz="1400">
                              <a:effectLst/>
                              <a:latin typeface="Cambria" panose="02040503050406030204" pitchFamily="18" charset="0"/>
                            </a:rPr>
                          </a:br>
                          <a:r>
                            <a:rPr lang="en-GB" sz="1400">
                              <a:effectLst/>
                              <a:latin typeface="Cambria" panose="02040503050406030204" pitchFamily="18" charset="0"/>
                            </a:rPr>
                            <a:t> </a:t>
                          </a:r>
                        </a:p>
                      </a:txBody>
                      <a:tcPr marL="9407" marR="9407" marT="6271" marB="6271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978337390"/>
                      </a:ext>
                    </a:extLst>
                  </a:tr>
                  <a:tr h="234619"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400">
                              <a:effectLst/>
                              <a:latin typeface="Cambria" panose="02040503050406030204" pitchFamily="18" charset="0"/>
                            </a:rPr>
                            <a:t> </a:t>
                          </a:r>
                        </a:p>
                      </a:txBody>
                      <a:tcPr marL="9407" marR="9407" marT="6271" marB="6271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400">
                              <a:effectLst/>
                              <a:latin typeface="Cambria" panose="02040503050406030204" pitchFamily="18" charset="0"/>
                            </a:rPr>
                            <a:t>(b)</a:t>
                          </a:r>
                        </a:p>
                      </a:txBody>
                      <a:tcPr marL="9407" marR="9407" marT="6271" marB="6271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407" marR="9407" marT="6271" marB="6271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9865" t="-1155263" b="-15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54516645"/>
                      </a:ext>
                    </a:extLst>
                  </a:tr>
                  <a:tr h="1509854"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400">
                              <a:effectLst/>
                              <a:latin typeface="Cambria" panose="02040503050406030204" pitchFamily="18" charset="0"/>
                            </a:rPr>
                            <a:t> </a:t>
                          </a:r>
                        </a:p>
                      </a:txBody>
                      <a:tcPr marL="9407" marR="9407" marT="6271" marB="6271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400">
                              <a:effectLst/>
                              <a:latin typeface="Cambria" panose="02040503050406030204" pitchFamily="18" charset="0"/>
                            </a:rPr>
                            <a:t> </a:t>
                          </a:r>
                        </a:p>
                      </a:txBody>
                      <a:tcPr marL="9407" marR="9407" marT="6271" marB="6271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br>
                            <a:rPr lang="en-GB" sz="1400" dirty="0">
                              <a:effectLst/>
                              <a:latin typeface="Cambria" panose="02040503050406030204" pitchFamily="18" charset="0"/>
                            </a:rPr>
                          </a:br>
                          <a:br>
                            <a:rPr lang="en-GB" sz="1400" dirty="0">
                              <a:effectLst/>
                              <a:latin typeface="Cambria" panose="02040503050406030204" pitchFamily="18" charset="0"/>
                            </a:rPr>
                          </a:br>
                          <a:br>
                            <a:rPr lang="en-GB" sz="1400" dirty="0">
                              <a:effectLst/>
                              <a:latin typeface="Cambria" panose="02040503050406030204" pitchFamily="18" charset="0"/>
                            </a:rPr>
                          </a:br>
                          <a:br>
                            <a:rPr lang="en-GB" sz="1400" dirty="0">
                              <a:effectLst/>
                              <a:latin typeface="Cambria" panose="02040503050406030204" pitchFamily="18" charset="0"/>
                            </a:rPr>
                          </a:br>
                          <a:br>
                            <a:rPr lang="en-GB" sz="1400" dirty="0">
                              <a:effectLst/>
                              <a:latin typeface="Cambria" panose="02040503050406030204" pitchFamily="18" charset="0"/>
                            </a:rPr>
                          </a:br>
                          <a:br>
                            <a:rPr lang="en-GB" sz="1400" dirty="0">
                              <a:effectLst/>
                              <a:latin typeface="Cambria" panose="02040503050406030204" pitchFamily="18" charset="0"/>
                            </a:rPr>
                          </a:br>
                          <a:r>
                            <a:rPr lang="en-GB" sz="1400" dirty="0">
                              <a:effectLst/>
                              <a:latin typeface="Cambria" panose="02040503050406030204" pitchFamily="18" charset="0"/>
                            </a:rPr>
                            <a:t> </a:t>
                          </a:r>
                        </a:p>
                      </a:txBody>
                      <a:tcPr marL="9407" marR="9407" marT="6271" marB="6271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240044494"/>
                      </a:ext>
                    </a:extLst>
                  </a:tr>
                  <a:tr h="234619"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400">
                              <a:effectLst/>
                              <a:latin typeface="Cambria" panose="02040503050406030204" pitchFamily="18" charset="0"/>
                            </a:rPr>
                            <a:t> </a:t>
                          </a:r>
                        </a:p>
                      </a:txBody>
                      <a:tcPr marL="9407" marR="9407" marT="6271" marB="6271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400">
                              <a:effectLst/>
                              <a:latin typeface="Cambria" panose="02040503050406030204" pitchFamily="18" charset="0"/>
                            </a:rPr>
                            <a:t>(c)</a:t>
                          </a:r>
                        </a:p>
                      </a:txBody>
                      <a:tcPr marL="9407" marR="9407" marT="6271" marB="6271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407" marR="9407" marT="6271" marB="6271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9865" t="-1858974" b="-72564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97539201"/>
                      </a:ext>
                    </a:extLst>
                  </a:tr>
                  <a:tr h="1723752"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400">
                              <a:effectLst/>
                              <a:latin typeface="Cambria" panose="02040503050406030204" pitchFamily="18" charset="0"/>
                            </a:rPr>
                            <a:t> </a:t>
                          </a:r>
                        </a:p>
                      </a:txBody>
                      <a:tcPr marL="9407" marR="9407" marT="6271" marB="6271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400">
                              <a:effectLst/>
                              <a:latin typeface="Cambria" panose="02040503050406030204" pitchFamily="18" charset="0"/>
                            </a:rPr>
                            <a:t> </a:t>
                          </a:r>
                        </a:p>
                      </a:txBody>
                      <a:tcPr marL="9407" marR="9407" marT="6271" marB="6271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fontAlgn="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br>
                            <a:rPr lang="en-GB" sz="1400" dirty="0">
                              <a:effectLst/>
                              <a:latin typeface="Cambria" panose="02040503050406030204" pitchFamily="18" charset="0"/>
                            </a:rPr>
                          </a:br>
                          <a:br>
                            <a:rPr lang="en-GB" sz="1400" dirty="0">
                              <a:effectLst/>
                              <a:latin typeface="Cambria" panose="02040503050406030204" pitchFamily="18" charset="0"/>
                            </a:rPr>
                          </a:br>
                          <a:br>
                            <a:rPr lang="en-GB" sz="1400" dirty="0">
                              <a:effectLst/>
                              <a:latin typeface="Cambria" panose="02040503050406030204" pitchFamily="18" charset="0"/>
                            </a:rPr>
                          </a:br>
                          <a:br>
                            <a:rPr lang="en-GB" sz="1400" dirty="0">
                              <a:effectLst/>
                              <a:latin typeface="Cambria" panose="02040503050406030204" pitchFamily="18" charset="0"/>
                            </a:rPr>
                          </a:br>
                          <a:br>
                            <a:rPr lang="en-GB" sz="1400" dirty="0">
                              <a:effectLst/>
                              <a:latin typeface="Cambria" panose="02040503050406030204" pitchFamily="18" charset="0"/>
                            </a:rPr>
                          </a:br>
                          <a:br>
                            <a:rPr lang="en-GB" sz="1400" dirty="0">
                              <a:effectLst/>
                              <a:latin typeface="Cambria" panose="02040503050406030204" pitchFamily="18" charset="0"/>
                            </a:rPr>
                          </a:br>
                          <a:br>
                            <a:rPr lang="en-GB" sz="1400" dirty="0">
                              <a:effectLst/>
                              <a:latin typeface="Cambria" panose="02040503050406030204" pitchFamily="18" charset="0"/>
                            </a:rPr>
                          </a:br>
                          <a:r>
                            <a:rPr lang="en-GB" sz="1400" dirty="0">
                              <a:effectLst/>
                              <a:latin typeface="Cambria" panose="02040503050406030204" pitchFamily="18" charset="0"/>
                            </a:rPr>
                            <a:t> </a:t>
                          </a:r>
                        </a:p>
                      </a:txBody>
                      <a:tcPr marL="9407" marR="9407" marT="6271" marB="6271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048496318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5095282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90</TotalTime>
  <Words>520</Words>
  <Application>Microsoft Office PowerPoint</Application>
  <PresentationFormat>A4 Paper (210x297 mm)</PresentationFormat>
  <Paragraphs>164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Cambria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Karen Hancock</dc:creator>
  <cp:lastModifiedBy>Karen Hancock</cp:lastModifiedBy>
  <cp:revision>1</cp:revision>
  <cp:lastPrinted>2022-03-27T13:05:45Z</cp:lastPrinted>
  <dcterms:created xsi:type="dcterms:W3CDTF">2022-03-27T11:24:13Z</dcterms:created>
  <dcterms:modified xsi:type="dcterms:W3CDTF">2022-03-27T16:50:10Z</dcterms:modified>
</cp:coreProperties>
</file>