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52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8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75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9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56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50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2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95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66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9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4362F-13D7-42AF-8073-E9BDA118A241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5F0A-AF2D-4EEC-8C5E-E8461135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1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860E09-6FFD-4F6D-A053-77E66F7F8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662912"/>
              </p:ext>
            </p:extLst>
          </p:nvPr>
        </p:nvGraphicFramePr>
        <p:xfrm>
          <a:off x="471487" y="656113"/>
          <a:ext cx="5915025" cy="3053082"/>
        </p:xfrm>
        <a:graphic>
          <a:graphicData uri="http://schemas.openxmlformats.org/drawingml/2006/table">
            <a:tbl>
              <a:tblPr/>
              <a:tblGrid>
                <a:gridCol w="1360035">
                  <a:extLst>
                    <a:ext uri="{9D8B030D-6E8A-4147-A177-3AD203B41FA5}">
                      <a16:colId xmlns:a16="http://schemas.microsoft.com/office/drawing/2014/main" val="3960209"/>
                    </a:ext>
                  </a:extLst>
                </a:gridCol>
                <a:gridCol w="1147891">
                  <a:extLst>
                    <a:ext uri="{9D8B030D-6E8A-4147-A177-3AD203B41FA5}">
                      <a16:colId xmlns:a16="http://schemas.microsoft.com/office/drawing/2014/main" val="785205047"/>
                    </a:ext>
                  </a:extLst>
                </a:gridCol>
                <a:gridCol w="1486834">
                  <a:extLst>
                    <a:ext uri="{9D8B030D-6E8A-4147-A177-3AD203B41FA5}">
                      <a16:colId xmlns:a16="http://schemas.microsoft.com/office/drawing/2014/main" val="3100734815"/>
                    </a:ext>
                  </a:extLst>
                </a:gridCol>
                <a:gridCol w="1920265">
                  <a:extLst>
                    <a:ext uri="{9D8B030D-6E8A-4147-A177-3AD203B41FA5}">
                      <a16:colId xmlns:a16="http://schemas.microsoft.com/office/drawing/2014/main" val="4061004626"/>
                    </a:ext>
                  </a:extLst>
                </a:gridCol>
              </a:tblGrid>
              <a:tr h="23029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mbria Math" panose="02040503050406030204" pitchFamily="18" charset="0"/>
                        </a:rPr>
                        <a:t>72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120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420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700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462535"/>
                  </a:ext>
                </a:extLst>
              </a:tr>
              <a:tr h="250616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br>
                        <a:rPr lang="en-GB" sz="1100">
                          <a:effectLst/>
                          <a:latin typeface="Cambria Math" panose="02040503050406030204" pitchFamily="18" charset="0"/>
                        </a:rPr>
                      </a:b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778037"/>
                  </a:ext>
                </a:extLst>
              </a:tr>
              <a:tr h="23029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mbria Math" panose="02040503050406030204" pitchFamily="18" charset="0"/>
                        </a:rPr>
                        <a:t> </a:t>
                      </a:r>
                    </a:p>
                  </a:txBody>
                  <a:tcPr marL="33867" marR="33867" marT="33867" marB="33867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89463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DC0CBE2-490E-4FBE-9034-639690E970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8566934"/>
                  </p:ext>
                </p:extLst>
              </p:nvPr>
            </p:nvGraphicFramePr>
            <p:xfrm>
              <a:off x="471487" y="4337712"/>
              <a:ext cx="5915025" cy="5336640"/>
            </p:xfrm>
            <a:graphic>
              <a:graphicData uri="http://schemas.openxmlformats.org/drawingml/2006/table">
                <a:tbl>
                  <a:tblPr/>
                  <a:tblGrid>
                    <a:gridCol w="2986121">
                      <a:extLst>
                        <a:ext uri="{9D8B030D-6E8A-4147-A177-3AD203B41FA5}">
                          <a16:colId xmlns:a16="http://schemas.microsoft.com/office/drawing/2014/main" val="1551691821"/>
                        </a:ext>
                      </a:extLst>
                    </a:gridCol>
                    <a:gridCol w="2928904">
                      <a:extLst>
                        <a:ext uri="{9D8B030D-6E8A-4147-A177-3AD203B41FA5}">
                          <a16:colId xmlns:a16="http://schemas.microsoft.com/office/drawing/2014/main" val="2490392449"/>
                        </a:ext>
                      </a:extLst>
                    </a:gridCol>
                  </a:tblGrid>
                  <a:tr h="1653561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72</m:t>
                                    </m:r>
                                  </m:num>
                                  <m:den>
                                    <m:r>
                                      <a:rPr lang="en-GB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x-IV_mathan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120</m:t>
                                    </m:r>
                                  </m:num>
                                  <m:den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x-IV_mathan" sz="1100">
                            <a:effectLst/>
                            <a:latin typeface="Cambria Math" panose="02040503050406030204" pitchFamily="18" charset="0"/>
                          </a:endParaRPr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04098531"/>
                      </a:ext>
                    </a:extLst>
                  </a:tr>
                  <a:tr h="149295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x-IV_mathan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72</m:t>
                                    </m:r>
                                  </m:num>
                                  <m:den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x-IV_mathan" sz="1100">
                            <a:effectLst/>
                            <a:latin typeface="Cambria Math" panose="02040503050406030204" pitchFamily="18" charset="0"/>
                          </a:endParaRP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x-IV_mathan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120</m:t>
                                    </m:r>
                                  </m:num>
                                  <m:den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x-IV_mathan" sz="1100">
                            <a:effectLst/>
                            <a:latin typeface="Cambria Math" panose="02040503050406030204" pitchFamily="18" charset="0"/>
                          </a:endParaRPr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84641787"/>
                      </a:ext>
                    </a:extLst>
                  </a:tr>
                  <a:tr h="197477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72</m:t>
                                    </m:r>
                                  </m:num>
                                  <m:den>
                                    <m:r>
                                      <a:rPr lang="en-GB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b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</a:br>
                          <a:r>
                            <a:rPr lang="en-GB" sz="1100">
                              <a:effectLst/>
                              <a:latin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x-IV_mathan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420</m:t>
                                    </m:r>
                                  </m:num>
                                  <m:den>
                                    <m:r>
                                      <a:rPr lang="x-IV_mathan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x-IV_mathan" sz="1100" dirty="0">
                            <a:effectLst/>
                            <a:latin typeface="Cambria Math" panose="02040503050406030204" pitchFamily="18" charset="0"/>
                          </a:endParaRPr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782652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DC0CBE2-490E-4FBE-9034-639690E970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8566934"/>
                  </p:ext>
                </p:extLst>
              </p:nvPr>
            </p:nvGraphicFramePr>
            <p:xfrm>
              <a:off x="471487" y="4337712"/>
              <a:ext cx="5915025" cy="5336640"/>
            </p:xfrm>
            <a:graphic>
              <a:graphicData uri="http://schemas.openxmlformats.org/drawingml/2006/table">
                <a:tbl>
                  <a:tblPr/>
                  <a:tblGrid>
                    <a:gridCol w="2986121">
                      <a:extLst>
                        <a:ext uri="{9D8B030D-6E8A-4147-A177-3AD203B41FA5}">
                          <a16:colId xmlns:a16="http://schemas.microsoft.com/office/drawing/2014/main" val="1551691821"/>
                        </a:ext>
                      </a:extLst>
                    </a:gridCol>
                    <a:gridCol w="2928904">
                      <a:extLst>
                        <a:ext uri="{9D8B030D-6E8A-4147-A177-3AD203B41FA5}">
                          <a16:colId xmlns:a16="http://schemas.microsoft.com/office/drawing/2014/main" val="2490392449"/>
                        </a:ext>
                      </a:extLst>
                    </a:gridCol>
                  </a:tblGrid>
                  <a:tr h="1723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4" t="-353" r="-98571" b="-2106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2079" t="-353" r="-416" b="-21060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4098531"/>
                      </a:ext>
                    </a:extLst>
                  </a:tr>
                  <a:tr h="15553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4" t="-111373" r="-98571" b="-13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2079" t="-111373" r="-416" b="-13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4641787"/>
                      </a:ext>
                    </a:extLst>
                  </a:tr>
                  <a:tr h="2058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4" t="-159467" r="-98571" b="-8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460" marR="33460" marT="33460" marB="33460">
                        <a:lnL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A3A3A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2079" t="-159467" r="-416" b="-8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782652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6266AFA-557A-4120-BBEA-48D9A404725C}"/>
              </a:ext>
            </a:extLst>
          </p:cNvPr>
          <p:cNvSpPr txBox="1"/>
          <p:nvPr/>
        </p:nvSpPr>
        <p:spPr>
          <a:xfrm>
            <a:off x="337375" y="379114"/>
            <a:ext cx="2786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Find the prime factor decomposition of: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E8E939-846C-43A8-BB1D-41214FA85958}"/>
              </a:ext>
            </a:extLst>
          </p:cNvPr>
          <p:cNvSpPr txBox="1"/>
          <p:nvPr/>
        </p:nvSpPr>
        <p:spPr>
          <a:xfrm>
            <a:off x="337375" y="4037778"/>
            <a:ext cx="15216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Hence fully simplify:</a:t>
            </a:r>
          </a:p>
        </p:txBody>
      </p:sp>
    </p:spTree>
    <p:extLst>
      <p:ext uri="{BB962C8B-B14F-4D97-AF65-F5344CB8AC3E}">
        <p14:creationId xmlns:p14="http://schemas.microsoft.com/office/powerpoint/2010/main" val="332966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70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1</cp:revision>
  <dcterms:created xsi:type="dcterms:W3CDTF">2022-01-29T09:15:24Z</dcterms:created>
  <dcterms:modified xsi:type="dcterms:W3CDTF">2022-01-29T09:20:47Z</dcterms:modified>
</cp:coreProperties>
</file>